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308" r:id="rId2"/>
    <p:sldId id="260" r:id="rId3"/>
    <p:sldId id="267" r:id="rId4"/>
    <p:sldId id="266" r:id="rId5"/>
    <p:sldId id="265" r:id="rId6"/>
    <p:sldId id="272" r:id="rId7"/>
    <p:sldId id="276" r:id="rId8"/>
    <p:sldId id="278" r:id="rId9"/>
    <p:sldId id="279" r:id="rId10"/>
    <p:sldId id="294" r:id="rId11"/>
    <p:sldId id="293" r:id="rId12"/>
    <p:sldId id="292" r:id="rId13"/>
    <p:sldId id="291" r:id="rId14"/>
    <p:sldId id="307" r:id="rId15"/>
    <p:sldId id="306" r:id="rId16"/>
    <p:sldId id="305" r:id="rId17"/>
  </p:sldIdLst>
  <p:sldSz cx="9144000" cy="6858000" type="screen4x3"/>
  <p:notesSz cx="6989763" cy="92757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B15"/>
    <a:srgbClr val="125821"/>
    <a:srgbClr val="F6D74A"/>
    <a:srgbClr val="EB6AA0"/>
    <a:srgbClr val="A279B1"/>
    <a:srgbClr val="2E4E7F"/>
    <a:srgbClr val="43114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6" autoAdjust="0"/>
    <p:restoredTop sz="94660"/>
  </p:normalViewPr>
  <p:slideViewPr>
    <p:cSldViewPr>
      <p:cViewPr varScale="1">
        <p:scale>
          <a:sx n="107" d="100"/>
          <a:sy n="107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004B06A-2DDC-4647-A5D7-907A1607A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CA50388-5C11-4C86-AE17-9A1DE8CA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7F6AF-39EC-4BA8-8820-6A0CE980053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E4C3A-435D-4113-86DA-4E29486B51FE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13A5A-D55E-40A2-91C3-E90CF895314A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2E0E6-E593-4BD7-84AD-7B7DCD0556FE}" type="slidenum">
              <a:rPr lang="en-US"/>
              <a:pPr/>
              <a:t>13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1492F-3900-48E2-98A9-BE3951165D51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091F2-C09D-4A3F-835D-5BDE027A2439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4F2BB-BD30-4F57-AB2A-509BA11F81CC}" type="slidenum">
              <a:rPr lang="en-US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55091-2888-4ED4-9E80-E8EBC892C560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624BD-0A4F-40F2-9DCF-F529426210FF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D1113-A0E5-4674-8316-5A8C6F696243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A773A-A7B8-4E16-B149-026F2E455C3F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C7B22-D750-4007-A68E-BF476C6F77AB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B6040-BC4E-4860-95F4-0F41826E2171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DFE9E-60B2-48EC-BD3F-934A38897D5A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9FEBD-DE29-4E13-890E-F44CF9157D74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6019800" y="63198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 Copyright ©2011 by Pearson Education, Inc.</a:t>
            </a:r>
          </a:p>
          <a:p>
            <a:pPr algn="r">
              <a:defRPr/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Upper Saddle River, New Jersey 07458</a:t>
            </a:r>
          </a:p>
          <a:p>
            <a:pPr algn="r">
              <a:defRPr/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All rights reserved.</a:t>
            </a:r>
          </a:p>
        </p:txBody>
      </p:sp>
      <p:pic>
        <p:nvPicPr>
          <p:cNvPr id="1028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369050"/>
            <a:ext cx="6365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0" y="6248400"/>
            <a:ext cx="9140825" cy="0"/>
          </a:xfrm>
          <a:prstGeom prst="line">
            <a:avLst/>
          </a:prstGeom>
          <a:noFill/>
          <a:ln w="28575">
            <a:solidFill>
              <a:srgbClr val="602F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771525" y="6353175"/>
            <a:ext cx="5705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100" i="1">
                <a:solidFill>
                  <a:srgbClr val="000000"/>
                </a:solidFill>
                <a:latin typeface="Arial" charset="0"/>
                <a:cs typeface="Arial" charset="0"/>
              </a:rPr>
              <a:t>Applied Physics</a:t>
            </a: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, Tenth Edition</a:t>
            </a:r>
          </a:p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Dale Ewen, Neill Schurter, and P. Erik Gundersen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=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79B1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31144"/>
        </a:buClr>
        <a:buSzPct val="8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79B1"/>
        </a:buClr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Chapter 10</a:t>
            </a:r>
            <a:br>
              <a:rPr lang="en-US" sz="3200" dirty="0" smtClean="0"/>
            </a:br>
            <a:r>
              <a:rPr lang="en-US" sz="3200" dirty="0" smtClean="0"/>
              <a:t>Simple Machines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10.20 </a:t>
            </a:r>
            <a:r>
              <a:rPr lang="en-US" b="0" smtClean="0"/>
              <a:t>Examples of screw-type simple machines.</a:t>
            </a:r>
          </a:p>
        </p:txBody>
      </p:sp>
      <p:pic>
        <p:nvPicPr>
          <p:cNvPr id="10243" name="AAGDCVA0.jpg" descr="AAGDCV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463" y="914400"/>
            <a:ext cx="2497137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10.20   </a:t>
            </a:r>
            <a:r>
              <a:rPr lang="en-US" altLang="ja-JP" smtClean="0">
                <a:ea typeface="ＭＳ Ｐゴシック" charset="-128"/>
              </a:rPr>
              <a:t>(continued) </a:t>
            </a:r>
            <a:endParaRPr lang="en-US" smtClean="0"/>
          </a:p>
        </p:txBody>
      </p:sp>
      <p:pic>
        <p:nvPicPr>
          <p:cNvPr id="11267" name="AAGDCUZ0.jpg" descr="AAGDCU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914400"/>
            <a:ext cx="4160837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10.20   </a:t>
            </a:r>
            <a:r>
              <a:rPr lang="en-US" altLang="ja-JP" smtClean="0">
                <a:ea typeface="ＭＳ Ｐゴシック" charset="-128"/>
              </a:rPr>
              <a:t>(continued) </a:t>
            </a:r>
            <a:endParaRPr lang="en-US" smtClean="0"/>
          </a:p>
        </p:txBody>
      </p:sp>
      <p:pic>
        <p:nvPicPr>
          <p:cNvPr id="12291" name="AAGDCUY0.jpg" descr="AAGDCUY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1296988"/>
            <a:ext cx="77152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10.20   </a:t>
            </a:r>
            <a:r>
              <a:rPr lang="en-US" altLang="ja-JP" smtClean="0">
                <a:ea typeface="ＭＳ Ｐゴシック" charset="-128"/>
              </a:rPr>
              <a:t>(continued)  </a:t>
            </a:r>
            <a:r>
              <a:rPr lang="en-US" altLang="ja-JP" b="0" smtClean="0">
                <a:ea typeface="ＭＳ Ｐゴシック" charset="-128"/>
              </a:rPr>
              <a:t>(d)</a:t>
            </a:r>
            <a:r>
              <a:rPr lang="en-US" altLang="ja-JP" smtClean="0">
                <a:ea typeface="ＭＳ Ｐゴシック" charset="-128"/>
              </a:rPr>
              <a:t> </a:t>
            </a:r>
            <a:r>
              <a:rPr lang="en-US" b="0" smtClean="0"/>
              <a:t>Snow blower/auger system</a:t>
            </a:r>
          </a:p>
        </p:txBody>
      </p:sp>
      <p:pic>
        <p:nvPicPr>
          <p:cNvPr id="13315" name="AAGDCUX0.jpg" descr="AAGDCU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992188"/>
            <a:ext cx="4926013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10.29</a:t>
            </a:r>
          </a:p>
        </p:txBody>
      </p:sp>
      <p:pic>
        <p:nvPicPr>
          <p:cNvPr id="14339" name="AAGDCVO0.jpg" descr="AAGDCV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914400"/>
            <a:ext cx="623411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10.30</a:t>
            </a:r>
          </a:p>
        </p:txBody>
      </p:sp>
      <p:pic>
        <p:nvPicPr>
          <p:cNvPr id="15363" name="AAGDCVN0.jpg" descr="AAGDCV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914400"/>
            <a:ext cx="602615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10.31</a:t>
            </a:r>
          </a:p>
        </p:txBody>
      </p:sp>
      <p:pic>
        <p:nvPicPr>
          <p:cNvPr id="16387" name="AAGDCVM0.jpg" descr="AAGDCVM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1354138"/>
            <a:ext cx="77692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10.4   </a:t>
            </a:r>
            <a:r>
              <a:rPr lang="en-US" b="0" smtClean="0"/>
              <a:t>This lever multiplies force.    </a:t>
            </a:r>
          </a:p>
        </p:txBody>
      </p:sp>
      <p:pic>
        <p:nvPicPr>
          <p:cNvPr id="2051" name="AAGDCTS0.jpg" descr="AAGDCT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2362200"/>
            <a:ext cx="77692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10.5   </a:t>
            </a:r>
            <a:r>
              <a:rPr lang="en-US" b="0" smtClean="0"/>
              <a:t>Some work is always lost to friction.</a:t>
            </a:r>
          </a:p>
        </p:txBody>
      </p:sp>
      <p:pic>
        <p:nvPicPr>
          <p:cNvPr id="3075" name="AAGDCTZ0.jpg" descr="AAGDCT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1828800"/>
            <a:ext cx="77692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10.6   </a:t>
            </a:r>
            <a:r>
              <a:rPr lang="en-US" b="0" smtClean="0"/>
              <a:t>Mechanical advantage of lever: MA= SE/SR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25" y="1468438"/>
            <a:ext cx="47275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10.7   </a:t>
            </a:r>
            <a:r>
              <a:rPr lang="en-US" b="0" smtClean="0"/>
              <a:t>Three classes of levers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775" y="720725"/>
            <a:ext cx="3854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10.11   </a:t>
            </a:r>
            <a:r>
              <a:rPr lang="en-US" b="0" smtClean="0"/>
              <a:t>Examples of the wheel-and-axle</a:t>
            </a:r>
          </a:p>
        </p:txBody>
      </p:sp>
      <p:pic>
        <p:nvPicPr>
          <p:cNvPr id="6147" name="AAGDCUE0.jpg" descr="AAGDCU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288" y="1068388"/>
            <a:ext cx="421163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10.13   </a:t>
            </a:r>
            <a:r>
              <a:rPr lang="en-US" b="0" smtClean="0"/>
              <a:t>Pulleys and pulley systems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1041400"/>
            <a:ext cx="71659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10.14   </a:t>
            </a:r>
            <a:r>
              <a:rPr lang="en-US" b="0" smtClean="0"/>
              <a:t>Law of simple machines applied to pulleys: </a:t>
            </a:r>
            <a:r>
              <a:rPr lang="en-US" b="0" i="1" smtClean="0"/>
              <a:t>F</a:t>
            </a:r>
            <a:r>
              <a:rPr lang="en-US" b="0" i="1" baseline="-25000" smtClean="0"/>
              <a:t>R</a:t>
            </a:r>
            <a:r>
              <a:rPr lang="en-US" b="0" i="1" smtClean="0"/>
              <a:t> </a:t>
            </a:r>
            <a:r>
              <a:rPr lang="en-US" b="0" smtClean="0">
                <a:cs typeface="Arial" charset="0"/>
              </a:rPr>
              <a:t>•</a:t>
            </a:r>
            <a:r>
              <a:rPr lang="en-US" b="0" smtClean="0"/>
              <a:t> </a:t>
            </a:r>
            <a:r>
              <a:rPr lang="en-US" b="0" i="1" smtClean="0"/>
              <a:t>s</a:t>
            </a:r>
            <a:r>
              <a:rPr lang="en-US" b="0" i="1" baseline="-25000" smtClean="0"/>
              <a:t>R</a:t>
            </a:r>
            <a:r>
              <a:rPr lang="en-US" b="0" i="1" smtClean="0"/>
              <a:t> </a:t>
            </a:r>
            <a:r>
              <a:rPr lang="en-US" b="0" smtClean="0"/>
              <a:t> </a:t>
            </a:r>
            <a:r>
              <a:rPr lang="en-US" b="0" i="1" smtClean="0"/>
              <a:t>F</a:t>
            </a:r>
            <a:r>
              <a:rPr lang="en-US" b="0" i="1" baseline="-25000" smtClean="0"/>
              <a:t>E</a:t>
            </a:r>
            <a:r>
              <a:rPr lang="en-US" b="0" i="1" smtClean="0"/>
              <a:t> </a:t>
            </a:r>
            <a:r>
              <a:rPr lang="en-US" b="0" smtClean="0">
                <a:cs typeface="Arial" charset="0"/>
              </a:rPr>
              <a:t>•</a:t>
            </a:r>
            <a:r>
              <a:rPr lang="en-US" b="0" smtClean="0"/>
              <a:t> </a:t>
            </a:r>
            <a:r>
              <a:rPr lang="en-US" b="0" i="1" smtClean="0"/>
              <a:t>s</a:t>
            </a:r>
            <a:r>
              <a:rPr lang="en-US" b="0" i="1" baseline="-25000" smtClean="0"/>
              <a:t>E</a:t>
            </a:r>
          </a:p>
        </p:txBody>
      </p:sp>
      <p:pic>
        <p:nvPicPr>
          <p:cNvPr id="8195" name="Picture 4" descr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698500"/>
            <a:ext cx="364966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pPr eaLnBrk="1" hangingPunct="1"/>
            <a:r>
              <a:rPr lang="en-US" smtClean="0"/>
              <a:t>Figure 10.15   </a:t>
            </a:r>
            <a:r>
              <a:rPr lang="en-US" b="0" smtClean="0"/>
              <a:t>Mechanical advantage of pulleys and pulley systems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1216025"/>
            <a:ext cx="6403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wen">
  <a:themeElements>
    <a:clrScheme name="">
      <a:dk1>
        <a:srgbClr val="FFFFFF"/>
      </a:dk1>
      <a:lt1>
        <a:srgbClr val="FFFFFF"/>
      </a:lt1>
      <a:dk2>
        <a:srgbClr val="EAEAEA"/>
      </a:dk2>
      <a:lt2>
        <a:srgbClr val="000099"/>
      </a:lt2>
      <a:accent1>
        <a:srgbClr val="66CCFF"/>
      </a:accent1>
      <a:accent2>
        <a:srgbClr val="0066FF"/>
      </a:accent2>
      <a:accent3>
        <a:srgbClr val="FFFFFF"/>
      </a:accent3>
      <a:accent4>
        <a:srgbClr val="DADADA"/>
      </a:accent4>
      <a:accent5>
        <a:srgbClr val="B8E2FF"/>
      </a:accent5>
      <a:accent6>
        <a:srgbClr val="005CE7"/>
      </a:accent6>
      <a:hlink>
        <a:srgbClr val="0F19C8"/>
      </a:hlink>
      <a:folHlink>
        <a:srgbClr val="AF19C8"/>
      </a:folHlink>
    </a:clrScheme>
    <a:fontScheme name="ew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wen 1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wen 2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wen 3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wen 4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wen 5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wen 6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wen 7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wen 8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HD:Users:jramsey:Desktop:ewen.pot</Template>
  <TotalTime>127</TotalTime>
  <Words>123</Words>
  <Application>Microsoft Office PowerPoint</Application>
  <PresentationFormat>On-screen Show (4:3)</PresentationFormat>
  <Paragraphs>32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ewen</vt:lpstr>
      <vt:lpstr>Chapter 10 Simple Machines</vt:lpstr>
      <vt:lpstr>Figure 10.4   This lever multiplies force.    </vt:lpstr>
      <vt:lpstr>Figure 10.5   Some work is always lost to friction.</vt:lpstr>
      <vt:lpstr>Figure 10.6   Mechanical advantage of lever: MA= SE/SR</vt:lpstr>
      <vt:lpstr>Figure 10.7   Three classes of levers</vt:lpstr>
      <vt:lpstr>Figure 10.11   Examples of the wheel-and-axle</vt:lpstr>
      <vt:lpstr>Figure 10.13   Pulleys and pulley systems</vt:lpstr>
      <vt:lpstr>Figure 10.14   Law of simple machines applied to pulleys: FR • sR  FE • sE</vt:lpstr>
      <vt:lpstr>Figure 10.15   Mechanical advantage of pulleys and pulley systems</vt:lpstr>
      <vt:lpstr>Figure 10.20 Examples of screw-type simple machines.</vt:lpstr>
      <vt:lpstr>Figure 10.20   (continued) </vt:lpstr>
      <vt:lpstr>Figure 10.20   (continued) </vt:lpstr>
      <vt:lpstr>Figure 10.20   (continued)  (d) Snow blower/auger system</vt:lpstr>
      <vt:lpstr>Figure 10.29</vt:lpstr>
      <vt:lpstr>Figure 10.30</vt:lpstr>
      <vt:lpstr>Figure 10.31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Carol</cp:lastModifiedBy>
  <cp:revision>16</cp:revision>
  <dcterms:created xsi:type="dcterms:W3CDTF">2008-03-31T14:20:04Z</dcterms:created>
  <dcterms:modified xsi:type="dcterms:W3CDTF">2012-11-06T15:40:28Z</dcterms:modified>
</cp:coreProperties>
</file>