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317" r:id="rId2"/>
    <p:sldId id="259" r:id="rId3"/>
    <p:sldId id="260" r:id="rId4"/>
    <p:sldId id="264" r:id="rId5"/>
    <p:sldId id="276" r:id="rId6"/>
    <p:sldId id="275" r:id="rId7"/>
    <p:sldId id="274" r:id="rId8"/>
    <p:sldId id="280" r:id="rId9"/>
    <p:sldId id="279" r:id="rId10"/>
    <p:sldId id="278" r:id="rId11"/>
    <p:sldId id="277" r:id="rId12"/>
    <p:sldId id="285" r:id="rId13"/>
    <p:sldId id="316" r:id="rId14"/>
    <p:sldId id="315" r:id="rId15"/>
    <p:sldId id="314" r:id="rId16"/>
  </p:sldIdLst>
  <p:sldSz cx="9144000" cy="6858000" type="screen4x3"/>
  <p:notesSz cx="6989763" cy="92757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B15"/>
    <a:srgbClr val="125821"/>
    <a:srgbClr val="F6D74A"/>
    <a:srgbClr val="EB6AA0"/>
    <a:srgbClr val="A279B1"/>
    <a:srgbClr val="2E4E7F"/>
    <a:srgbClr val="43114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062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062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fld id="{4D491178-6EF4-4ED5-95C6-FB10C82C66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062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1062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fld id="{DE9640C5-E016-4964-B1F4-663F2265B4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DF344-6367-49ED-B9E3-677E666ED787}" type="slidenum">
              <a:rPr lang="en-US"/>
              <a:pPr/>
              <a:t>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22B34-4982-44E8-85C4-D54BA0AD2F1B}" type="slidenum">
              <a:rPr lang="en-US"/>
              <a:pPr/>
              <a:t>11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B26DE-6E34-48D1-A165-C496AB9183D9}" type="slidenum">
              <a:rPr lang="en-US"/>
              <a:pPr/>
              <a:t>12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C17B8-5DD0-42F3-8C44-5EBF02615782}" type="slidenum">
              <a:rPr lang="en-US"/>
              <a:pPr/>
              <a:t>13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D9167-B197-41B0-A32E-F083C7751E4C}" type="slidenum">
              <a:rPr lang="en-US"/>
              <a:pPr/>
              <a:t>14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A1602-7238-4D63-A503-F972419F5DFF}" type="slidenum">
              <a:rPr lang="en-US"/>
              <a:pPr/>
              <a:t>15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6D3C9-AE47-439A-AD2D-332F63FF589C}" type="slidenum">
              <a:rPr lang="en-US"/>
              <a:pPr/>
              <a:t>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6F613-FD3F-4D0E-88FF-C41FA532ADDE}" type="slidenum">
              <a:rPr lang="en-US"/>
              <a:pPr/>
              <a:t>4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5E0BB-E4A1-44F9-8FEA-9861516005C2}" type="slidenum">
              <a:rPr lang="en-US"/>
              <a:pPr/>
              <a:t>5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6B048-5E95-4912-A6D2-9396A27EA9D7}" type="slidenum">
              <a:rPr lang="en-US"/>
              <a:pPr/>
              <a:t>6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C45DB-7F54-4722-9492-2BCE10233BE6}" type="slidenum">
              <a:rPr lang="en-US"/>
              <a:pPr/>
              <a:t>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07DCE-1DD2-4D46-A375-5F632528E11E}" type="slidenum">
              <a:rPr lang="en-US"/>
              <a:pPr/>
              <a:t>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C57F2-A62A-4A41-AE2C-E4ED347B7F55}" type="slidenum">
              <a:rPr lang="en-US"/>
              <a:pPr/>
              <a:t>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49DF9-0F27-4864-B742-64AF547FFCA3}" type="slidenum">
              <a:rPr lang="en-US"/>
              <a:pPr/>
              <a:t>10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5325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9276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6019800" y="63198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 Copyright ©2011 by Pearson Education, Inc.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Upper Saddle River, New Jersey 07458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All rights reserved.</a:t>
            </a:r>
          </a:p>
        </p:txBody>
      </p:sp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369050"/>
            <a:ext cx="636588" cy="376238"/>
          </a:xfrm>
          <a:prstGeom prst="rect">
            <a:avLst/>
          </a:prstGeom>
          <a:noFill/>
        </p:spPr>
      </p:pic>
      <p:sp>
        <p:nvSpPr>
          <p:cNvPr id="377861" name="Line 5"/>
          <p:cNvSpPr>
            <a:spLocks noChangeShapeType="1"/>
          </p:cNvSpPr>
          <p:nvPr/>
        </p:nvSpPr>
        <p:spPr bwMode="auto">
          <a:xfrm>
            <a:off x="0" y="6248400"/>
            <a:ext cx="9140825" cy="0"/>
          </a:xfrm>
          <a:prstGeom prst="line">
            <a:avLst/>
          </a:prstGeom>
          <a:noFill/>
          <a:ln w="28575">
            <a:solidFill>
              <a:srgbClr val="602F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771525" y="6353175"/>
            <a:ext cx="5705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100" i="1">
                <a:solidFill>
                  <a:srgbClr val="000000"/>
                </a:solidFill>
                <a:latin typeface="Arial" charset="0"/>
                <a:cs typeface="Arial" charset="0"/>
              </a:rPr>
              <a:t>Applied Physics</a:t>
            </a: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, Tenth Edition</a:t>
            </a:r>
          </a:p>
          <a:p>
            <a:pPr algn="l"/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Dale Ewen, Neill Schurter, and P. Erik Gundersen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=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279B1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31144"/>
        </a:buClr>
        <a:buSzPct val="8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279B1"/>
        </a:buClr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DBCDC"/>
        </a:buClr>
        <a:buSzPct val="85000"/>
        <a:buFont typeface="Webdings" pitchFamily="18" charset="2"/>
        <a:buChar char="&lt;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Chapter 10   </a:t>
            </a:r>
            <a:br>
              <a:rPr lang="en-US" sz="3600" dirty="0" smtClean="0"/>
            </a:br>
            <a:r>
              <a:rPr lang="en-US" sz="3600" dirty="0" smtClean="0"/>
              <a:t>Simple Machines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 flipV="1">
            <a:off x="2514600" y="3962400"/>
            <a:ext cx="5303518" cy="1722118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9.15 (continued)</a:t>
            </a:r>
          </a:p>
        </p:txBody>
      </p:sp>
      <p:pic>
        <p:nvPicPr>
          <p:cNvPr id="289795" name="AAGDCSB0.jpg" descr="AAGDCS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225" y="914400"/>
            <a:ext cx="503555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9.15 (continued)</a:t>
            </a:r>
          </a:p>
        </p:txBody>
      </p:sp>
      <p:pic>
        <p:nvPicPr>
          <p:cNvPr id="287747" name="AAGDCSA0.jpg" descr="AAGDCS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88" y="1828800"/>
            <a:ext cx="77692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9.16</a:t>
            </a:r>
            <a:r>
              <a:rPr lang="en-US" b="0"/>
              <a:t> </a:t>
            </a:r>
          </a:p>
        </p:txBody>
      </p:sp>
      <p:pic>
        <p:nvPicPr>
          <p:cNvPr id="304131" name="AAGDCSI0.jpg" descr="AAGDCSI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914400"/>
            <a:ext cx="74549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9.21</a:t>
            </a:r>
            <a:r>
              <a:rPr lang="en-US" b="0"/>
              <a:t> </a:t>
            </a:r>
          </a:p>
        </p:txBody>
      </p:sp>
      <p:pic>
        <p:nvPicPr>
          <p:cNvPr id="367619" name="AAGDCTN0.jpg" descr="AAGDCT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914400"/>
            <a:ext cx="5176837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9.22   </a:t>
            </a:r>
            <a:r>
              <a:rPr lang="en-US" b="0"/>
              <a:t>Crossing a belt reverses direction.</a:t>
            </a:r>
          </a:p>
        </p:txBody>
      </p:sp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325" y="1447800"/>
            <a:ext cx="36861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9.22 (continued)   </a:t>
            </a:r>
            <a:r>
              <a:rPr lang="en-US" b="0"/>
              <a:t>Crossing a belt reverses direction.</a:t>
            </a:r>
          </a:p>
        </p:txBody>
      </p:sp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47788"/>
            <a:ext cx="4876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9.1 (continued)</a:t>
            </a:r>
            <a:r>
              <a:rPr lang="en-US" b="0"/>
              <a:t> </a:t>
            </a:r>
          </a:p>
        </p:txBody>
      </p:sp>
      <p:pic>
        <p:nvPicPr>
          <p:cNvPr id="250883" name="AAGDCRI0.jpg" descr="AAGDCRI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13" y="914400"/>
            <a:ext cx="43211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9.3   </a:t>
            </a:r>
            <a:r>
              <a:rPr lang="en-US" b="0"/>
              <a:t>The angular displacements of points </a:t>
            </a:r>
            <a:r>
              <a:rPr lang="en-US" b="0" i="1"/>
              <a:t>A </a:t>
            </a:r>
            <a:r>
              <a:rPr lang="en-US" b="0"/>
              <a:t>and </a:t>
            </a:r>
            <a:r>
              <a:rPr lang="en-US" b="0" i="1"/>
              <a:t>B </a:t>
            </a:r>
            <a:r>
              <a:rPr lang="en-US" b="0"/>
              <a:t>on the flywheel are always the same. </a:t>
            </a:r>
          </a:p>
        </p:txBody>
      </p:sp>
      <p:pic>
        <p:nvPicPr>
          <p:cNvPr id="252931" name="AAGDCRJ0.jpg" descr="AAGDCRJ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914400"/>
            <a:ext cx="492601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9.5 </a:t>
            </a:r>
            <a:r>
              <a:rPr lang="en-US" b="0"/>
              <a:t>Even though the two cylinders are of equal mass, the hollow cylinder has more rotational inertia because its mass is concentrated farther from its axis of rotation.</a:t>
            </a:r>
          </a:p>
        </p:txBody>
      </p:sp>
      <p:pic>
        <p:nvPicPr>
          <p:cNvPr id="261123" name="AAGDCRN0.jpg" descr="AAGDCR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914400"/>
            <a:ext cx="7246937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9.11   </a:t>
            </a:r>
            <a:r>
              <a:rPr lang="en-US" b="0"/>
              <a:t>Gears and pulleys are used to reduce slippage in transferring rotational motion. </a:t>
            </a:r>
          </a:p>
        </p:txBody>
      </p:sp>
      <p:pic>
        <p:nvPicPr>
          <p:cNvPr id="285699" name="AAGDCRZ0.jpg" descr="AAGDCRZ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613" y="914400"/>
            <a:ext cx="23145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9.11 (continued)   </a:t>
            </a:r>
            <a:r>
              <a:rPr lang="en-US" b="0"/>
              <a:t>Gears and pulleys are used to reduce slippage in transferring rotational motion.</a:t>
            </a:r>
          </a:p>
        </p:txBody>
      </p:sp>
      <p:pic>
        <p:nvPicPr>
          <p:cNvPr id="283651" name="AAGDCRY0.jpg" descr="AAGDCRY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588" y="914400"/>
            <a:ext cx="24606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9.11 (continued)   </a:t>
            </a:r>
            <a:r>
              <a:rPr lang="en-US" b="0"/>
              <a:t>Gears and pulleys are used to reduce slippage in transferring rotational motion.</a:t>
            </a:r>
          </a:p>
        </p:txBody>
      </p:sp>
      <p:pic>
        <p:nvPicPr>
          <p:cNvPr id="281603" name="AAGDCRX0.jpg" descr="AAGDCR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538" y="914400"/>
            <a:ext cx="1989137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9.15</a:t>
            </a:r>
            <a:r>
              <a:rPr lang="en-US" b="0"/>
              <a:t> </a:t>
            </a:r>
          </a:p>
        </p:txBody>
      </p:sp>
      <p:pic>
        <p:nvPicPr>
          <p:cNvPr id="293891" name="AAGDCSD0.jpg" descr="AAGDCS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888" y="914400"/>
            <a:ext cx="5100637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427037"/>
          </a:xfrm>
        </p:spPr>
        <p:txBody>
          <a:bodyPr/>
          <a:lstStyle/>
          <a:p>
            <a:r>
              <a:rPr lang="en-US"/>
              <a:t>Figure 9.15 (continued)</a:t>
            </a:r>
            <a:r>
              <a:rPr lang="en-US" b="0"/>
              <a:t> </a:t>
            </a:r>
          </a:p>
        </p:txBody>
      </p:sp>
      <p:pic>
        <p:nvPicPr>
          <p:cNvPr id="291843" name="AAGDCSC0.jpg" descr="AAGDCS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388" y="914400"/>
            <a:ext cx="24352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wen">
  <a:themeElements>
    <a:clrScheme name="">
      <a:dk1>
        <a:srgbClr val="FFFFFF"/>
      </a:dk1>
      <a:lt1>
        <a:srgbClr val="FFFFFF"/>
      </a:lt1>
      <a:dk2>
        <a:srgbClr val="EAEAEA"/>
      </a:dk2>
      <a:lt2>
        <a:srgbClr val="000099"/>
      </a:lt2>
      <a:accent1>
        <a:srgbClr val="66CCFF"/>
      </a:accent1>
      <a:accent2>
        <a:srgbClr val="0066FF"/>
      </a:accent2>
      <a:accent3>
        <a:srgbClr val="FFFFFF"/>
      </a:accent3>
      <a:accent4>
        <a:srgbClr val="DADADA"/>
      </a:accent4>
      <a:accent5>
        <a:srgbClr val="B8E2FF"/>
      </a:accent5>
      <a:accent6>
        <a:srgbClr val="005CE7"/>
      </a:accent6>
      <a:hlink>
        <a:srgbClr val="0F19C8"/>
      </a:hlink>
      <a:folHlink>
        <a:srgbClr val="AF19C8"/>
      </a:folHlink>
    </a:clrScheme>
    <a:fontScheme name="1_ew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wen 1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wen 2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wen 3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wen 4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wen 5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wen 6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wen 7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wen 8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162</Words>
  <Application>Microsoft Office PowerPoint</Application>
  <PresentationFormat>On-screen Show (4:3)</PresentationFormat>
  <Paragraphs>30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1_ewen</vt:lpstr>
      <vt:lpstr>Chapter 10    Simple Machines</vt:lpstr>
      <vt:lpstr>Figure 9.1 (continued) </vt:lpstr>
      <vt:lpstr>Figure 9.3   The angular displacements of points A and B on the flywheel are always the same. </vt:lpstr>
      <vt:lpstr>Figure 9.5 Even though the two cylinders are of equal mass, the hollow cylinder has more rotational inertia because its mass is concentrated farther from its axis of rotation.</vt:lpstr>
      <vt:lpstr>Figure 9.11   Gears and pulleys are used to reduce slippage in transferring rotational motion. </vt:lpstr>
      <vt:lpstr>Figure 9.11 (continued)   Gears and pulleys are used to reduce slippage in transferring rotational motion.</vt:lpstr>
      <vt:lpstr>Figure 9.11 (continued)   Gears and pulleys are used to reduce slippage in transferring rotational motion.</vt:lpstr>
      <vt:lpstr>Figure 9.15 </vt:lpstr>
      <vt:lpstr>Figure 9.15 (continued) </vt:lpstr>
      <vt:lpstr>Figure 9.15 (continued)</vt:lpstr>
      <vt:lpstr>Figure 9.15 (continued)</vt:lpstr>
      <vt:lpstr>Figure 9.16 </vt:lpstr>
      <vt:lpstr>Figure 9.21 </vt:lpstr>
      <vt:lpstr>Figure 9.22   Crossing a belt reverses direction.</vt:lpstr>
      <vt:lpstr>Figure 9.22 (continued)   Crossing a belt reverses direction.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James Ramsey</dc:creator>
  <cp:lastModifiedBy>Carol</cp:lastModifiedBy>
  <cp:revision>20</cp:revision>
  <dcterms:created xsi:type="dcterms:W3CDTF">2008-03-31T14:19:17Z</dcterms:created>
  <dcterms:modified xsi:type="dcterms:W3CDTF">2012-11-06T15:34:21Z</dcterms:modified>
</cp:coreProperties>
</file>