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18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36"/>
  </p:notesMasterIdLst>
  <p:handoutMasterIdLst>
    <p:handoutMasterId r:id="rId37"/>
  </p:handoutMasterIdLst>
  <p:sldIdLst>
    <p:sldId id="265" r:id="rId2"/>
    <p:sldId id="318" r:id="rId3"/>
    <p:sldId id="322" r:id="rId4"/>
    <p:sldId id="334" r:id="rId5"/>
    <p:sldId id="329" r:id="rId6"/>
    <p:sldId id="324" r:id="rId7"/>
    <p:sldId id="330" r:id="rId8"/>
    <p:sldId id="333" r:id="rId9"/>
    <p:sldId id="331" r:id="rId10"/>
    <p:sldId id="344" r:id="rId11"/>
    <p:sldId id="345" r:id="rId12"/>
    <p:sldId id="346" r:id="rId13"/>
    <p:sldId id="332" r:id="rId14"/>
    <p:sldId id="303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51" r:id="rId24"/>
    <p:sldId id="352" r:id="rId25"/>
    <p:sldId id="355" r:id="rId26"/>
    <p:sldId id="348" r:id="rId27"/>
    <p:sldId id="349" r:id="rId28"/>
    <p:sldId id="350" r:id="rId29"/>
    <p:sldId id="354" r:id="rId30"/>
    <p:sldId id="353" r:id="rId31"/>
    <p:sldId id="343" r:id="rId32"/>
    <p:sldId id="356" r:id="rId33"/>
    <p:sldId id="347" r:id="rId34"/>
    <p:sldId id="327" r:id="rId35"/>
  </p:sldIdLst>
  <p:sldSz cx="9144000" cy="6858000" type="screen4x3"/>
  <p:notesSz cx="7010400" cy="9296400"/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8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Chance, Nancy" initials="LN" lastIdx="10" clrIdx="0">
    <p:extLst>
      <p:ext uri="{19B8F6BF-5375-455C-9EA6-DF929625EA0E}">
        <p15:presenceInfo xmlns:p15="http://schemas.microsoft.com/office/powerpoint/2012/main" userId="S-1-5-21-1288954953-1049438514-3278356109-9559" providerId="AD"/>
      </p:ext>
    </p:extLst>
  </p:cmAuthor>
  <p:cmAuthor id="2" name="Cobelo, Stephanie" initials="CS" lastIdx="2" clrIdx="1">
    <p:extLst>
      <p:ext uri="{19B8F6BF-5375-455C-9EA6-DF929625EA0E}">
        <p15:presenceInfo xmlns:p15="http://schemas.microsoft.com/office/powerpoint/2012/main" userId="S-1-5-21-1288954953-1049438514-3278356109-2073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ADD2"/>
    <a:srgbClr val="17395E"/>
    <a:srgbClr val="1C304B"/>
    <a:srgbClr val="0D2857"/>
    <a:srgbClr val="0F2B5A"/>
    <a:srgbClr val="0A325F"/>
    <a:srgbClr val="0D304F"/>
    <a:srgbClr val="112F5F"/>
    <a:srgbClr val="0C2E4C"/>
    <a:srgbClr val="0C2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73822" autoAdjust="0"/>
  </p:normalViewPr>
  <p:slideViewPr>
    <p:cSldViewPr snapToGrid="0" snapToObjects="1">
      <p:cViewPr varScale="1">
        <p:scale>
          <a:sx n="79" d="100"/>
          <a:sy n="79" d="100"/>
        </p:scale>
        <p:origin x="912" y="39"/>
      </p:cViewPr>
      <p:guideLst>
        <p:guide orient="horz" pos="2160"/>
        <p:guide pos="2880"/>
        <p:guide pos="28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384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2B0E8E-A93F-D64A-8E96-39C1BA034E40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108824-49E6-4F4B-85B9-1265A88F9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54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E26260-2CB8-4F84-BBE0-9EC6423D343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0CCCE7-3ED0-4C03-AA3C-98F033DA6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44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Electronic Textbook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Weekly assignment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Introductory resources from Clinical Chair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will be in Canvas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CCCE7-3ED0-4C03-AA3C-98F033DA66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73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Ebscohost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database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Medline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DynaMed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Gideon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CCCE7-3ED0-4C03-AA3C-98F033DA66E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47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UpToDate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Really useful resource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 decision support and point of  care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SSO via Mobile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Canvas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CCCE7-3ED0-4C03-AA3C-98F033DA66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06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USMLE Website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 resources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½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banks and articles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 Materials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CCCE7-3ED0-4C03-AA3C-98F033DA66E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Ovid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SSO via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Mobile app and Canvas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Comprises of articles found in the England Journal Medicine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CCCE7-3ED0-4C03-AA3C-98F033DA66E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71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/Aquifer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 access to all the cases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Complimentary cases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Login with email address and do reset password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SSO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Transfers would have to let us know so they can be added to the system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CCCE7-3ED0-4C03-AA3C-98F033DA66E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2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APGO UWISE ObGyn Specific resources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Register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Login with your RUSM Email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Weekly OB-GYN assignments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CCCE7-3ED0-4C03-AA3C-98F033DA66E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91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Library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Latest resource </a:t>
            </a:r>
            <a:r>
              <a:rPr lang="en-US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to textbooks and question banks through the library resource page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in Canvas resource course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Assessment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banks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CCCE7-3ED0-4C03-AA3C-98F033DA66E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68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Point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Latest resource </a:t>
            </a:r>
            <a:r>
              <a:rPr lang="en-US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to textbooks and question banks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 in the Canvas Student Resource Course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in Canvas resource course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CCCE7-3ED0-4C03-AA3C-98F033DA66E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12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medicine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 files, Self-assessment, point of care tools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you are in your cores There are certain complimentary cases for EPPs and EPEs you can get those in access medicine through the Launchpad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CCCE7-3ED0-4C03-AA3C-98F033DA66E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02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Vital Source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 app – Resources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additional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resources – bookstore and then you will be able to purchase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 for your online eBook resources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notes practice question, highlights with other students- you have these books forever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through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Ambassador and make payments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CCCE7-3ED0-4C03-AA3C-98F033DA66E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83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R2 Digital Library – (Useful)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 Sciences Text Books, Gray’s Basic Anatomy, basics of diseases and Murray’s basic Medical Microbiology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CCCE7-3ED0-4C03-AA3C-98F033DA66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81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eValue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 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going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 EPP, EPE, evaluations - (Mid, End and faculty)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EPE’s and EPPs 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Canvas Tutorial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CCCE7-3ED0-4C03-AA3C-98F033DA66E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54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 Anatomy - (effective)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Prepare for Step 2 CS and CK exams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CCCE7-3ED0-4C03-AA3C-98F033DA66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1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Thieme – (hands-on)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 Tool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Gilroy Atlas of Anatomy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 Portal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CCCE7-3ED0-4C03-AA3C-98F033DA66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72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Biomedical and life sciences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presentation Tool that has basic science topics – Review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CCCE7-3ED0-4C03-AA3C-98F033DA66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94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 Pharmacology – (repository)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enter any drugs and gives you the interactions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one drug counter the other – refresher for what you studied in Pharmacology on the island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CCCE7-3ED0-4C03-AA3C-98F033DA66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52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Micromedex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 medication and therapy decisions, quality improvement and patient education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CCCE7-3ED0-4C03-AA3C-98F033DA66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2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 Med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Biomedical literature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Medline, Life Science Journals and Online books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CCCE7-3ED0-4C03-AA3C-98F033DA66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66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Science Online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Magazine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papers – available through the portal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CCCE7-3ED0-4C03-AA3C-98F033DA66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47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0" y="0"/>
            <a:ext cx="9143999" cy="4937760"/>
          </a:xfrm>
          <a:prstGeom prst="rect">
            <a:avLst/>
          </a:prstGeom>
          <a:solidFill>
            <a:srgbClr val="17395E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791398" y="2383162"/>
            <a:ext cx="6580738" cy="960522"/>
          </a:xfrm>
          <a:prstGeom prst="rect">
            <a:avLst/>
          </a:prstGeom>
        </p:spPr>
        <p:txBody>
          <a:bodyPr tIns="0" rIns="0"/>
          <a:lstStyle>
            <a:lvl1pPr algn="r">
              <a:lnSpc>
                <a:spcPct val="90000"/>
              </a:lnSpc>
              <a:defRPr sz="2400" b="1" i="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6546" y="3436074"/>
            <a:ext cx="3735590" cy="877743"/>
          </a:xfrm>
          <a:prstGeom prst="rect">
            <a:avLst/>
          </a:prstGeom>
        </p:spPr>
        <p:txBody>
          <a:bodyPr tIns="0" rIns="0">
            <a:normAutofit/>
          </a:bodyPr>
          <a:lstStyle>
            <a:lvl1pPr marL="0" indent="0" algn="r">
              <a:lnSpc>
                <a:spcPts val="1760"/>
              </a:lnSpc>
              <a:buNone/>
              <a:defRPr sz="1800" b="0" i="1" baseline="0">
                <a:solidFill>
                  <a:srgbClr val="79ADD2"/>
                </a:solidFill>
                <a:latin typeface="Times New Roman"/>
                <a:cs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 and more text for how many turns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993" y="5602586"/>
            <a:ext cx="3500473" cy="65191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98598" y="2054712"/>
            <a:ext cx="4173538" cy="279702"/>
          </a:xfrm>
          <a:prstGeom prst="rect">
            <a:avLst/>
          </a:prstGeom>
        </p:spPr>
        <p:txBody>
          <a:bodyPr tIns="0" rIns="0">
            <a:normAutofit/>
          </a:bodyPr>
          <a:lstStyle>
            <a:lvl1pPr marL="0" indent="0" algn="r">
              <a:buNone/>
              <a:defRPr sz="1400" cap="all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cap="all" baseline="0" dirty="0" smtClean="0"/>
              <a:t>Text to go here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517466" y="2054712"/>
            <a:ext cx="0" cy="2259105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847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5087815" y="6550687"/>
            <a:ext cx="4056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FFFFFF"/>
                </a:solidFill>
                <a:latin typeface="Arial"/>
                <a:cs typeface="Arial"/>
              </a:rPr>
              <a:t>ROSS UNIVERSITY SCHOOL OF MEDICINE</a:t>
            </a:r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3" hasCustomPrompt="1"/>
          </p:nvPr>
        </p:nvSpPr>
        <p:spPr>
          <a:xfrm>
            <a:off x="457199" y="1247962"/>
            <a:ext cx="8358694" cy="4668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j-lt"/>
              </a:defRPr>
            </a:lvl1pPr>
          </a:lstStyle>
          <a:p>
            <a:r>
              <a:rPr lang="en-US" dirty="0" smtClean="0"/>
              <a:t>Chart To go Here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0"/>
            <a:ext cx="9143999" cy="960120"/>
          </a:xfrm>
          <a:prstGeom prst="rect">
            <a:avLst/>
          </a:prstGeom>
          <a:solidFill>
            <a:srgbClr val="17395E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 descr="ROSS_LOGO_MED-PMS-vector__allwhite.eps"/>
          <p:cNvPicPr>
            <a:picLocks noChangeAspect="1"/>
          </p:cNvPicPr>
          <p:nvPr userDrawn="1"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1830" b="45574"/>
          <a:stretch/>
        </p:blipFill>
        <p:spPr>
          <a:xfrm>
            <a:off x="7552266" y="-18469"/>
            <a:ext cx="1591733" cy="978589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41062" y="199332"/>
            <a:ext cx="6954819" cy="317034"/>
          </a:xfrm>
          <a:prstGeom prst="rect">
            <a:avLst/>
          </a:prstGeom>
        </p:spPr>
        <p:txBody>
          <a:bodyPr lIns="0" rIns="0"/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41062" y="516366"/>
            <a:ext cx="5986463" cy="333487"/>
          </a:xfrm>
          <a:prstGeom prst="rect">
            <a:avLst/>
          </a:prstGeom>
        </p:spPr>
        <p:txBody>
          <a:bodyPr lIns="0" tIns="9144"/>
          <a:lstStyle>
            <a:lvl1pPr marL="0" indent="0">
              <a:buNone/>
              <a:defRPr sz="2400" i="1">
                <a:solidFill>
                  <a:srgbClr val="79ADD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99879" y="6528345"/>
            <a:ext cx="4416014" cy="184427"/>
          </a:xfrm>
          <a:prstGeom prst="rect">
            <a:avLst/>
          </a:prstGeom>
        </p:spPr>
        <p:txBody>
          <a:bodyPr rIns="0"/>
          <a:lstStyle>
            <a:lvl1pPr algn="r">
              <a:defRPr sz="9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ROSS UNIVERSITY SCHOOL OF MEDICINE  </a:t>
            </a:r>
            <a:r>
              <a:rPr lang="en-US" dirty="0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41062" y="6422315"/>
            <a:ext cx="8374831" cy="3227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: one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0" y="0"/>
            <a:ext cx="9143999" cy="4937760"/>
          </a:xfrm>
          <a:prstGeom prst="rect">
            <a:avLst/>
          </a:prstGeom>
          <a:solidFill>
            <a:srgbClr val="17395E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301675" y="2436952"/>
            <a:ext cx="7070461" cy="349279"/>
          </a:xfrm>
          <a:prstGeom prst="rect">
            <a:avLst/>
          </a:prstGeom>
        </p:spPr>
        <p:txBody>
          <a:bodyPr tIns="0" rIns="0"/>
          <a:lstStyle>
            <a:lvl1pPr algn="r">
              <a:lnSpc>
                <a:spcPct val="90000"/>
              </a:lnSpc>
              <a:defRPr sz="2400" b="1" i="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</a:t>
            </a:r>
            <a:r>
              <a:rPr lang="en-US" smtClean="0"/>
              <a:t>Master 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6546" y="2888769"/>
            <a:ext cx="3735590" cy="562288"/>
          </a:xfrm>
          <a:prstGeom prst="rect">
            <a:avLst/>
          </a:prstGeom>
        </p:spPr>
        <p:txBody>
          <a:bodyPr tIns="0" rIns="0">
            <a:normAutofit/>
          </a:bodyPr>
          <a:lstStyle>
            <a:lvl1pPr marL="0" indent="0" algn="r">
              <a:lnSpc>
                <a:spcPts val="1460"/>
              </a:lnSpc>
              <a:buNone/>
              <a:defRPr sz="1800" b="0" i="1" baseline="0">
                <a:solidFill>
                  <a:srgbClr val="79ADD2"/>
                </a:solidFill>
                <a:latin typeface="Times New Roman"/>
                <a:cs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 and more text for how many turns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993" y="5602586"/>
            <a:ext cx="3500473" cy="65191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98598" y="2108502"/>
            <a:ext cx="4173538" cy="279702"/>
          </a:xfrm>
          <a:prstGeom prst="rect">
            <a:avLst/>
          </a:prstGeom>
        </p:spPr>
        <p:txBody>
          <a:bodyPr tIns="0" rIns="0">
            <a:normAutofit/>
          </a:bodyPr>
          <a:lstStyle>
            <a:lvl1pPr marL="0" indent="0" algn="r">
              <a:buNone/>
              <a:defRPr sz="1400" cap="all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cap="all" baseline="0" dirty="0" smtClean="0"/>
              <a:t>Text to go here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517466" y="2108502"/>
            <a:ext cx="0" cy="1219138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0" y="0"/>
            <a:ext cx="9143999" cy="4937760"/>
          </a:xfrm>
          <a:prstGeom prst="rect">
            <a:avLst/>
          </a:prstGeom>
          <a:solidFill>
            <a:srgbClr val="17395E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979407" y="2598317"/>
            <a:ext cx="4779079" cy="456857"/>
          </a:xfrm>
          <a:prstGeom prst="rect">
            <a:avLst/>
          </a:prstGeom>
        </p:spPr>
        <p:txBody>
          <a:bodyPr tIns="0" rIns="0"/>
          <a:lstStyle>
            <a:lvl1pPr algn="r">
              <a:lnSpc>
                <a:spcPct val="90000"/>
              </a:lnSpc>
              <a:defRPr sz="2400" b="1" i="0" cap="all" spc="4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TITLE OF SECTION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993" y="5602586"/>
            <a:ext cx="3500473" cy="65191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979407" y="2323657"/>
            <a:ext cx="4779079" cy="2746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1400" cap="all" spc="4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cap="all" baseline="0" dirty="0" smtClean="0"/>
              <a:t>ROSS SCHOOL OF MEDICINE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914574" y="2226835"/>
            <a:ext cx="13351" cy="806823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062497" y="2119034"/>
            <a:ext cx="1377745" cy="10439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6600" b="1">
                <a:solidFill>
                  <a:srgbClr val="79ADD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0" y="0"/>
            <a:ext cx="9143999" cy="960120"/>
          </a:xfrm>
          <a:prstGeom prst="rect">
            <a:avLst/>
          </a:prstGeom>
          <a:solidFill>
            <a:srgbClr val="17395E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 descr="ROSS_LOGO_MED-PMS-vector__allwhite.eps"/>
          <p:cNvPicPr>
            <a:picLocks noChangeAspect="1"/>
          </p:cNvPicPr>
          <p:nvPr userDrawn="1"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1830" b="45574"/>
          <a:stretch/>
        </p:blipFill>
        <p:spPr>
          <a:xfrm>
            <a:off x="7552266" y="-18469"/>
            <a:ext cx="1591733" cy="978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62" y="199332"/>
            <a:ext cx="6954819" cy="317034"/>
          </a:xfrm>
          <a:prstGeom prst="rect">
            <a:avLst/>
          </a:prstGeom>
        </p:spPr>
        <p:txBody>
          <a:bodyPr lIns="0" rIns="0"/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087815" y="6550687"/>
            <a:ext cx="4056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FFFFFF"/>
                </a:solidFill>
                <a:latin typeface="Arial"/>
                <a:cs typeface="Arial"/>
              </a:rPr>
              <a:t>ROSS UNIVERSITY SCHOOL OF MEDICINE</a:t>
            </a:r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99879" y="6528345"/>
            <a:ext cx="4416014" cy="184427"/>
          </a:xfrm>
          <a:prstGeom prst="rect">
            <a:avLst/>
          </a:prstGeom>
        </p:spPr>
        <p:txBody>
          <a:bodyPr rIns="0"/>
          <a:lstStyle>
            <a:lvl1pPr algn="r">
              <a:defRPr sz="9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ROSS UNIVERSITY SCHOOL OF MEDICINE  </a:t>
            </a:r>
            <a:r>
              <a:rPr lang="en-US" dirty="0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1062" y="6422315"/>
            <a:ext cx="8374831" cy="3227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1062" y="516366"/>
            <a:ext cx="5986463" cy="333487"/>
          </a:xfrm>
          <a:prstGeom prst="rect">
            <a:avLst/>
          </a:prstGeom>
        </p:spPr>
        <p:txBody>
          <a:bodyPr lIns="0" tIns="9144"/>
          <a:lstStyle>
            <a:lvl1pPr marL="0" indent="0">
              <a:buNone/>
              <a:defRPr sz="2400" i="1">
                <a:solidFill>
                  <a:srgbClr val="79ADD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60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_Large Text and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5087815" y="6550687"/>
            <a:ext cx="4056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FFFFFF"/>
                </a:solidFill>
                <a:latin typeface="Arial"/>
                <a:cs typeface="Arial"/>
              </a:rPr>
              <a:t>ROSS UNIVERSITY SCHOOL OF MEDICINE</a:t>
            </a:r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58478" y="3123889"/>
            <a:ext cx="8165974" cy="2646063"/>
          </a:xfrm>
          <a:prstGeom prst="rect">
            <a:avLst/>
          </a:prstGeom>
        </p:spPr>
        <p:txBody>
          <a:bodyPr lIns="0" tIns="0" rIns="0" bIns="0" numCol="2" spcCol="182880"/>
          <a:lstStyle>
            <a:lvl1pPr marL="0" indent="0">
              <a:buNone/>
              <a:defRPr sz="11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558478" y="2994893"/>
            <a:ext cx="3469513" cy="587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58478" y="1344707"/>
            <a:ext cx="8165974" cy="15575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40"/>
              </a:lnSpc>
              <a:buFontTx/>
              <a:buNone/>
              <a:defRPr sz="28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FontTx/>
              <a:buNone/>
              <a:defRPr b="1">
                <a:latin typeface="+mj-lt"/>
              </a:defRPr>
            </a:lvl2pPr>
            <a:lvl3pPr marL="914400" indent="0">
              <a:buFontTx/>
              <a:buNone/>
              <a:defRPr b="1">
                <a:latin typeface="+mj-lt"/>
              </a:defRPr>
            </a:lvl3pPr>
            <a:lvl4pPr marL="1371600" indent="0">
              <a:buFontTx/>
              <a:buNone/>
              <a:defRPr b="1">
                <a:latin typeface="+mj-lt"/>
              </a:defRPr>
            </a:lvl4pPr>
            <a:lvl5pPr marL="1828800" indent="0">
              <a:buFontTx/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0"/>
            <a:ext cx="9143999" cy="960120"/>
          </a:xfrm>
          <a:prstGeom prst="rect">
            <a:avLst/>
          </a:prstGeom>
          <a:solidFill>
            <a:srgbClr val="17395E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 descr="ROSS_LOGO_MED-PMS-vector__allwhite.eps"/>
          <p:cNvPicPr>
            <a:picLocks noChangeAspect="1"/>
          </p:cNvPicPr>
          <p:nvPr userDrawn="1"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1830" b="45574"/>
          <a:stretch/>
        </p:blipFill>
        <p:spPr>
          <a:xfrm>
            <a:off x="7552266" y="-18469"/>
            <a:ext cx="1591733" cy="97858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41062" y="199332"/>
            <a:ext cx="6954819" cy="317034"/>
          </a:xfrm>
          <a:prstGeom prst="rect">
            <a:avLst/>
          </a:prstGeom>
        </p:spPr>
        <p:txBody>
          <a:bodyPr lIns="0" rIns="0"/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41062" y="516366"/>
            <a:ext cx="5986463" cy="333487"/>
          </a:xfrm>
          <a:prstGeom prst="rect">
            <a:avLst/>
          </a:prstGeom>
        </p:spPr>
        <p:txBody>
          <a:bodyPr lIns="0" tIns="9144"/>
          <a:lstStyle>
            <a:lvl1pPr marL="0" indent="0">
              <a:buNone/>
              <a:defRPr sz="2400" i="1">
                <a:solidFill>
                  <a:srgbClr val="79ADD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99879" y="6528345"/>
            <a:ext cx="4416014" cy="184427"/>
          </a:xfrm>
          <a:prstGeom prst="rect">
            <a:avLst/>
          </a:prstGeom>
        </p:spPr>
        <p:txBody>
          <a:bodyPr rIns="0"/>
          <a:lstStyle>
            <a:lvl1pPr algn="r">
              <a:defRPr sz="9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ROSS UNIVERSITY SCHOOL OF MEDICINE  </a:t>
            </a:r>
            <a:r>
              <a:rPr lang="en-US" dirty="0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41062" y="6422315"/>
            <a:ext cx="8374831" cy="3227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 list and disclaim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108357"/>
            <a:ext cx="9143999" cy="30170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087815" y="6550687"/>
            <a:ext cx="4056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FFFFFF"/>
                </a:solidFill>
                <a:latin typeface="Arial"/>
                <a:cs typeface="Arial"/>
              </a:rPr>
              <a:t>ROSS UNIVERSITY SCHOOL OF MEDICINE</a:t>
            </a:r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199" y="1307098"/>
            <a:ext cx="6449210" cy="2532439"/>
          </a:xfrm>
          <a:prstGeom prst="rect">
            <a:avLst/>
          </a:prstGeom>
        </p:spPr>
        <p:txBody>
          <a:bodyPr lIns="0" tIns="0"/>
          <a:lstStyle>
            <a:lvl1pPr marL="240030" indent="-331470">
              <a:buFont typeface="+mj-lt"/>
              <a:buAutoNum type="arabicPeriod"/>
              <a:defRPr sz="1800" b="1">
                <a:solidFill>
                  <a:srgbClr val="17395E"/>
                </a:solidFill>
                <a:latin typeface="+mj-lt"/>
              </a:defRPr>
            </a:lvl1pPr>
            <a:lvl2pPr marL="971550" indent="-51435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7200" y="4273614"/>
            <a:ext cx="8358693" cy="1581572"/>
          </a:xfrm>
          <a:prstGeom prst="rect">
            <a:avLst/>
          </a:prstGeom>
        </p:spPr>
        <p:txBody>
          <a:bodyPr lIns="0" tIns="0" rIns="0" bIns="0"/>
          <a:lstStyle>
            <a:lvl1pPr marL="160020" indent="-160020">
              <a:lnSpc>
                <a:spcPts val="1600"/>
              </a:lnSpc>
              <a:spcBef>
                <a:spcPts val="0"/>
              </a:spcBef>
              <a:buFont typeface="Courier New" charset="0"/>
              <a:buChar char="o"/>
              <a:defRPr sz="15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6013621"/>
            <a:ext cx="6449209" cy="3479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i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0"/>
            <a:ext cx="9143999" cy="960120"/>
          </a:xfrm>
          <a:prstGeom prst="rect">
            <a:avLst/>
          </a:prstGeom>
          <a:solidFill>
            <a:srgbClr val="17395E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 descr="ROSS_LOGO_MED-PMS-vector__allwhite.eps"/>
          <p:cNvPicPr>
            <a:picLocks noChangeAspect="1"/>
          </p:cNvPicPr>
          <p:nvPr userDrawn="1"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1830" b="45574"/>
          <a:stretch/>
        </p:blipFill>
        <p:spPr>
          <a:xfrm>
            <a:off x="7552266" y="-18469"/>
            <a:ext cx="1591733" cy="97858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41062" y="199332"/>
            <a:ext cx="6954819" cy="317034"/>
          </a:xfrm>
          <a:prstGeom prst="rect">
            <a:avLst/>
          </a:prstGeom>
        </p:spPr>
        <p:txBody>
          <a:bodyPr lIns="0" rIns="0"/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41062" y="516366"/>
            <a:ext cx="5986463" cy="333487"/>
          </a:xfrm>
          <a:prstGeom prst="rect">
            <a:avLst/>
          </a:prstGeom>
        </p:spPr>
        <p:txBody>
          <a:bodyPr lIns="0" tIns="9144"/>
          <a:lstStyle>
            <a:lvl1pPr marL="0" indent="0">
              <a:buNone/>
              <a:defRPr sz="2400" i="1">
                <a:solidFill>
                  <a:srgbClr val="79ADD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99879" y="6528345"/>
            <a:ext cx="4416014" cy="184427"/>
          </a:xfrm>
          <a:prstGeom prst="rect">
            <a:avLst/>
          </a:prstGeom>
        </p:spPr>
        <p:txBody>
          <a:bodyPr rIns="0"/>
          <a:lstStyle>
            <a:lvl1pPr algn="r">
              <a:defRPr sz="9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ROSS UNIVERSITY SCHOOL OF MEDICINE  </a:t>
            </a:r>
            <a:r>
              <a:rPr lang="en-US" dirty="0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41062" y="6422315"/>
            <a:ext cx="8374831" cy="3227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_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5087815" y="6550687"/>
            <a:ext cx="4056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FFFFFF"/>
                </a:solidFill>
                <a:latin typeface="Arial"/>
                <a:cs typeface="Arial"/>
              </a:rPr>
              <a:t>ROSS UNIVERSITY SCHOOL OF MEDICINE</a:t>
            </a:r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08091" y="1183660"/>
            <a:ext cx="8307802" cy="4786837"/>
          </a:xfrm>
          <a:prstGeom prst="rect">
            <a:avLst/>
          </a:prstGeom>
        </p:spPr>
        <p:txBody>
          <a:bodyPr lIns="0" tIns="0" rIns="0" bIns="0"/>
          <a:lstStyle>
            <a:lvl1pPr marL="160020" indent="-160020">
              <a:buSzPct val="120000"/>
              <a:defRPr sz="2200"/>
            </a:lvl1pPr>
            <a:lvl2pPr marL="742950" indent="-194310">
              <a:buSzPct val="96000"/>
              <a:buFont typeface="Courier New" charset="0"/>
              <a:buChar char="o"/>
              <a:defRPr sz="2200" i="1"/>
            </a:lvl2pPr>
            <a:lvl3pPr indent="-137160">
              <a:buSzPct val="120000"/>
              <a:defRPr sz="2200"/>
            </a:lvl3pPr>
            <a:lvl4pPr marL="1691640" indent="-228600">
              <a:buSzPct val="96000"/>
              <a:buFont typeface="Courier New" charset="0"/>
              <a:buChar char="o"/>
              <a:defRPr sz="2200" i="1"/>
            </a:lvl4pPr>
            <a:lvl5pPr marL="2057400" indent="-228600">
              <a:buSzPct val="120000"/>
              <a:buFont typeface="Arial" charset="0"/>
              <a:buChar char="•"/>
              <a:defRPr sz="2200" i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0"/>
            <a:ext cx="9143999" cy="960120"/>
          </a:xfrm>
          <a:prstGeom prst="rect">
            <a:avLst/>
          </a:prstGeom>
          <a:solidFill>
            <a:srgbClr val="17395E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 descr="ROSS_LOGO_MED-PMS-vector__allwhite.eps"/>
          <p:cNvPicPr>
            <a:picLocks noChangeAspect="1"/>
          </p:cNvPicPr>
          <p:nvPr userDrawn="1"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1830" b="45574"/>
          <a:stretch/>
        </p:blipFill>
        <p:spPr>
          <a:xfrm>
            <a:off x="7552266" y="-18469"/>
            <a:ext cx="1591733" cy="978589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41062" y="199332"/>
            <a:ext cx="6954819" cy="317034"/>
          </a:xfrm>
          <a:prstGeom prst="rect">
            <a:avLst/>
          </a:prstGeom>
        </p:spPr>
        <p:txBody>
          <a:bodyPr lIns="0" rIns="0"/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41062" y="516366"/>
            <a:ext cx="5986463" cy="333487"/>
          </a:xfrm>
          <a:prstGeom prst="rect">
            <a:avLst/>
          </a:prstGeom>
        </p:spPr>
        <p:txBody>
          <a:bodyPr lIns="0" tIns="9144"/>
          <a:lstStyle>
            <a:lvl1pPr marL="0" indent="0">
              <a:buNone/>
              <a:defRPr sz="2400" i="1">
                <a:solidFill>
                  <a:srgbClr val="79ADD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99879" y="6528345"/>
            <a:ext cx="4416014" cy="184427"/>
          </a:xfrm>
          <a:prstGeom prst="rect">
            <a:avLst/>
          </a:prstGeom>
        </p:spPr>
        <p:txBody>
          <a:bodyPr rIns="0"/>
          <a:lstStyle>
            <a:lvl1pPr algn="r">
              <a:defRPr sz="9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ROSS UNIVERSITY SCHOOL OF MEDICINE  </a:t>
            </a:r>
            <a:r>
              <a:rPr lang="en-US" dirty="0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41062" y="6422315"/>
            <a:ext cx="8374831" cy="3227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5087815" y="6550687"/>
            <a:ext cx="4056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FFFFFF"/>
                </a:solidFill>
                <a:latin typeface="Arial"/>
                <a:cs typeface="Arial"/>
              </a:rPr>
              <a:t>ROSS UNIVERSITY SCHOOL OF MEDICINE</a:t>
            </a:r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159451"/>
            <a:ext cx="9143999" cy="491314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3" hasCustomPrompt="1"/>
          </p:nvPr>
        </p:nvSpPr>
        <p:spPr>
          <a:xfrm>
            <a:off x="1763914" y="1839944"/>
            <a:ext cx="5765800" cy="2947987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/>
          <a:lstStyle>
            <a:lvl1pPr marL="0" indent="0" algn="ctr">
              <a:buNone/>
              <a:defRPr sz="1400" baseline="0">
                <a:latin typeface="+mj-lt"/>
              </a:defRPr>
            </a:lvl1pPr>
          </a:lstStyle>
          <a:p>
            <a:r>
              <a:rPr lang="en-US" sz="1800" dirty="0" smtClean="0"/>
              <a:t>Insert Video Here.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763791" y="4884401"/>
            <a:ext cx="5765923" cy="5589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 i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0"/>
            <a:ext cx="9143999" cy="960120"/>
          </a:xfrm>
          <a:prstGeom prst="rect">
            <a:avLst/>
          </a:prstGeom>
          <a:solidFill>
            <a:srgbClr val="17395E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 descr="ROSS_LOGO_MED-PMS-vector__allwhite.eps"/>
          <p:cNvPicPr>
            <a:picLocks noChangeAspect="1"/>
          </p:cNvPicPr>
          <p:nvPr userDrawn="1"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1830" b="45574"/>
          <a:stretch/>
        </p:blipFill>
        <p:spPr>
          <a:xfrm>
            <a:off x="7552266" y="-18469"/>
            <a:ext cx="1591733" cy="978589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41062" y="199332"/>
            <a:ext cx="6954819" cy="317034"/>
          </a:xfrm>
          <a:prstGeom prst="rect">
            <a:avLst/>
          </a:prstGeom>
        </p:spPr>
        <p:txBody>
          <a:bodyPr lIns="0" rIns="0"/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41062" y="516366"/>
            <a:ext cx="5986463" cy="333487"/>
          </a:xfrm>
          <a:prstGeom prst="rect">
            <a:avLst/>
          </a:prstGeom>
        </p:spPr>
        <p:txBody>
          <a:bodyPr lIns="0" tIns="9144"/>
          <a:lstStyle>
            <a:lvl1pPr marL="0" indent="0">
              <a:buNone/>
              <a:defRPr sz="2400" i="1">
                <a:solidFill>
                  <a:srgbClr val="79ADD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99879" y="6528345"/>
            <a:ext cx="4416014" cy="184427"/>
          </a:xfrm>
          <a:prstGeom prst="rect">
            <a:avLst/>
          </a:prstGeom>
        </p:spPr>
        <p:txBody>
          <a:bodyPr rIns="0"/>
          <a:lstStyle>
            <a:lvl1pPr algn="r">
              <a:defRPr sz="9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ROSS UNIVERSITY SCHOOL OF MEDICINE  </a:t>
            </a:r>
            <a:r>
              <a:rPr lang="en-US" dirty="0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41062" y="6422315"/>
            <a:ext cx="8374831" cy="3227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5087815" y="6550687"/>
            <a:ext cx="4056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FFFFFF"/>
                </a:solidFill>
                <a:latin typeface="Arial"/>
                <a:cs typeface="Arial"/>
              </a:rPr>
              <a:t>ROSS UNIVERSITY SCHOOL OF MEDICINE</a:t>
            </a:r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3" hasCustomPrompt="1"/>
          </p:nvPr>
        </p:nvSpPr>
        <p:spPr>
          <a:xfrm>
            <a:off x="558478" y="1247962"/>
            <a:ext cx="5831564" cy="3243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j-lt"/>
              </a:defRPr>
            </a:lvl1pPr>
          </a:lstStyle>
          <a:p>
            <a:r>
              <a:rPr lang="en-US" dirty="0" smtClean="0"/>
              <a:t>Chart To go Here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4767072"/>
            <a:ext cx="9143999" cy="140050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58800" y="4884738"/>
            <a:ext cx="8257093" cy="1171575"/>
          </a:xfrm>
          <a:prstGeom prst="rect">
            <a:avLst/>
          </a:prstGeom>
        </p:spPr>
        <p:txBody>
          <a:bodyPr lIns="0" tIns="0" rIns="0" bIns="0" numCol="2" spcCol="274320"/>
          <a:lstStyle>
            <a:lvl1pPr marL="0" indent="0">
              <a:buNone/>
              <a:defRPr sz="1400" i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583680" y="1247962"/>
            <a:ext cx="2232213" cy="1106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6583680" y="1376696"/>
            <a:ext cx="2232213" cy="3114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20"/>
              </a:lnSpc>
              <a:buFontTx/>
              <a:buNone/>
              <a:defRPr sz="1500"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0" y="0"/>
            <a:ext cx="9143999" cy="960120"/>
          </a:xfrm>
          <a:prstGeom prst="rect">
            <a:avLst/>
          </a:prstGeom>
          <a:solidFill>
            <a:srgbClr val="17395E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" name="Picture 19" descr="ROSS_LOGO_MED-PMS-vector__allwhite.eps"/>
          <p:cNvPicPr>
            <a:picLocks noChangeAspect="1"/>
          </p:cNvPicPr>
          <p:nvPr userDrawn="1"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1830" b="45574"/>
          <a:stretch/>
        </p:blipFill>
        <p:spPr>
          <a:xfrm>
            <a:off x="7552266" y="-18469"/>
            <a:ext cx="1591733" cy="978589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41062" y="199332"/>
            <a:ext cx="6954819" cy="317034"/>
          </a:xfrm>
          <a:prstGeom prst="rect">
            <a:avLst/>
          </a:prstGeom>
        </p:spPr>
        <p:txBody>
          <a:bodyPr lIns="0" rIns="0"/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41062" y="516366"/>
            <a:ext cx="5986463" cy="333487"/>
          </a:xfrm>
          <a:prstGeom prst="rect">
            <a:avLst/>
          </a:prstGeom>
        </p:spPr>
        <p:txBody>
          <a:bodyPr lIns="0" tIns="9144"/>
          <a:lstStyle>
            <a:lvl1pPr marL="0" indent="0">
              <a:buNone/>
              <a:defRPr sz="2400" i="1">
                <a:solidFill>
                  <a:srgbClr val="79ADD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99879" y="6528345"/>
            <a:ext cx="4416014" cy="184427"/>
          </a:xfrm>
          <a:prstGeom prst="rect">
            <a:avLst/>
          </a:prstGeom>
        </p:spPr>
        <p:txBody>
          <a:bodyPr rIns="0"/>
          <a:lstStyle>
            <a:lvl1pPr algn="r">
              <a:defRPr sz="9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ROSS UNIVERSITY SCHOOL OF MEDICINE  </a:t>
            </a:r>
            <a:r>
              <a:rPr lang="en-US" dirty="0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41062" y="6422315"/>
            <a:ext cx="8374831" cy="3227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-1778000" y="65870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10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6" r:id="rId2"/>
    <p:sldLayoutId id="2147483670" r:id="rId3"/>
    <p:sldLayoutId id="2147483660" r:id="rId4"/>
    <p:sldLayoutId id="2147483674" r:id="rId5"/>
    <p:sldLayoutId id="2147483675" r:id="rId6"/>
    <p:sldLayoutId id="2147483672" r:id="rId7"/>
    <p:sldLayoutId id="2147483669" r:id="rId8"/>
    <p:sldLayoutId id="2147483671" r:id="rId9"/>
    <p:sldLayoutId id="2147483673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600" b="1" i="0" kern="1200">
          <a:solidFill>
            <a:srgbClr val="28377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y.rossmed.edu/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ebscohost.com/Community.aspx?authtype=uid&amp;ugt=723731663C9635573796359632153E2223E367D36713689363E326E330133603&amp;stsug=AiUBUGpp1s2LQvwg-E1XwBe51J2N_1bn2XmeboJ1CoeB0JNta-eEMf_BXCOWoygGTwMWUCdF4y_ChcX3KusUmIHnDIScsownZkePN4PQiUy4mkm9cdqx5NefiN97OXxMfaQ4g6b1gzFlZfRhwN3RsFacGalZQTxox-7mRz1PN1VagKs&amp;IsAdminMobile=N&amp;encid=22D731163C4635673756354632353C97335377C377C378C373C376C370C376C3301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hyperlink" Target="http://ejournals.ebsco.com/Home.asp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mle.org/practice-materials/index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LMS@RossU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LMS@RossU.Edu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383162"/>
            <a:ext cx="8225287" cy="714762"/>
          </a:xfrm>
        </p:spPr>
        <p:txBody>
          <a:bodyPr/>
          <a:lstStyle/>
          <a:p>
            <a:r>
              <a:rPr lang="en-US" dirty="0" smtClean="0"/>
              <a:t>Learning Resources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321" y="3097924"/>
            <a:ext cx="7940815" cy="121589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Office of Academic Analytics </a:t>
            </a:r>
            <a:r>
              <a:rPr lang="en-US" dirty="0">
                <a:solidFill>
                  <a:schemeClr val="bg1"/>
                </a:solidFill>
              </a:rPr>
              <a:t>and Learning Management </a:t>
            </a:r>
            <a:r>
              <a:rPr lang="en-US" dirty="0" smtClean="0">
                <a:solidFill>
                  <a:schemeClr val="bg1"/>
                </a:solidFill>
              </a:rPr>
              <a:t>Systems</a:t>
            </a:r>
          </a:p>
          <a:p>
            <a:r>
              <a:rPr lang="en-US" dirty="0"/>
              <a:t>Tanner DeJean, Operations </a:t>
            </a:r>
            <a:r>
              <a:rPr lang="en-US" dirty="0" smtClean="0"/>
              <a:t>Analyst</a:t>
            </a:r>
          </a:p>
          <a:p>
            <a:r>
              <a:rPr lang="en-US" dirty="0" smtClean="0"/>
              <a:t>Stephanie Cobelo, </a:t>
            </a:r>
            <a:r>
              <a:rPr lang="en-US" dirty="0"/>
              <a:t>Solutions </a:t>
            </a:r>
            <a:r>
              <a:rPr lang="en-US" dirty="0" smtClean="0"/>
              <a:t>Analyst</a:t>
            </a:r>
          </a:p>
          <a:p>
            <a:r>
              <a:rPr lang="en-US" dirty="0"/>
              <a:t>Robert Byard, Director</a:t>
            </a:r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Ross university school of 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43" y="3631280"/>
            <a:ext cx="5893798" cy="3128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62" y="293925"/>
            <a:ext cx="6954819" cy="317034"/>
          </a:xfrm>
        </p:spPr>
        <p:txBody>
          <a:bodyPr/>
          <a:lstStyle/>
          <a:p>
            <a:r>
              <a:rPr lang="en-US" dirty="0" smtClean="0"/>
              <a:t>Canvas Resources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UNIVERSITY SCHOOL OF MEDICINE  </a:t>
            </a:r>
            <a:r>
              <a:rPr lang="en-US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0668" y="1744181"/>
            <a:ext cx="218744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Electronic</a:t>
            </a:r>
          </a:p>
          <a:p>
            <a:r>
              <a:rPr lang="en-US" sz="2400" b="1" dirty="0" smtClean="0"/>
              <a:t>Textbook 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76999" y="5461384"/>
            <a:ext cx="2501925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Clerkship Specific Electronic</a:t>
            </a:r>
          </a:p>
          <a:p>
            <a:pPr algn="r"/>
            <a:r>
              <a:rPr lang="en-US" b="1" dirty="0" smtClean="0"/>
              <a:t>Resources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171700" y="1940651"/>
            <a:ext cx="628962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6477000" y="4761883"/>
            <a:ext cx="628962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782" y="1094733"/>
            <a:ext cx="1164706" cy="33292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51894" b="5332"/>
          <a:stretch/>
        </p:blipFill>
        <p:spPr>
          <a:xfrm>
            <a:off x="4359144" y="973938"/>
            <a:ext cx="4741719" cy="43052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46494" y="4613391"/>
            <a:ext cx="3726506" cy="48281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646494" y="2342640"/>
            <a:ext cx="3726506" cy="4650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10800000">
            <a:off x="5880785" y="5667678"/>
            <a:ext cx="628962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0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09" y="3269095"/>
            <a:ext cx="5853804" cy="34909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40980" r="70391" b="20817"/>
          <a:stretch/>
        </p:blipFill>
        <p:spPr>
          <a:xfrm>
            <a:off x="1833630" y="1292026"/>
            <a:ext cx="2918479" cy="1737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62" y="293925"/>
            <a:ext cx="6954819" cy="317034"/>
          </a:xfrm>
        </p:spPr>
        <p:txBody>
          <a:bodyPr/>
          <a:lstStyle/>
          <a:p>
            <a:r>
              <a:rPr lang="en-US" dirty="0" smtClean="0"/>
              <a:t>Canvas </a:t>
            </a:r>
            <a:r>
              <a:rPr lang="en-US" dirty="0"/>
              <a:t>Resources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UNIVERSITY SCHOOL OF MEDICINE  </a:t>
            </a:r>
            <a:r>
              <a:rPr lang="en-US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268" y="1745207"/>
            <a:ext cx="1833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Weekly Assignments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23256" y="4588701"/>
            <a:ext cx="2187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Clerkship</a:t>
            </a:r>
          </a:p>
          <a:p>
            <a:r>
              <a:rPr lang="en-US" sz="2400" b="1" dirty="0" smtClean="0"/>
              <a:t>Orientation</a:t>
            </a:r>
          </a:p>
        </p:txBody>
      </p:sp>
      <p:sp>
        <p:nvSpPr>
          <p:cNvPr id="12" name="Right Arrow 11"/>
          <p:cNvSpPr/>
          <p:nvPr/>
        </p:nvSpPr>
        <p:spPr>
          <a:xfrm rot="10800000">
            <a:off x="6477000" y="4761883"/>
            <a:ext cx="628962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47389"/>
          <a:stretch/>
        </p:blipFill>
        <p:spPr>
          <a:xfrm>
            <a:off x="4840760" y="998206"/>
            <a:ext cx="4293669" cy="260531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133600" y="1984917"/>
            <a:ext cx="2618509" cy="3810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7" y="3754975"/>
            <a:ext cx="5990888" cy="310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62" y="293925"/>
            <a:ext cx="6954819" cy="317034"/>
          </a:xfrm>
        </p:spPr>
        <p:txBody>
          <a:bodyPr/>
          <a:lstStyle/>
          <a:p>
            <a:r>
              <a:rPr lang="en-US" dirty="0" smtClean="0"/>
              <a:t>Canvas </a:t>
            </a:r>
            <a:r>
              <a:rPr lang="en-US" dirty="0"/>
              <a:t>Resources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UNIVERSITY SCHOOL OF MEDICINE  </a:t>
            </a:r>
            <a:r>
              <a:rPr lang="en-US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0668" y="1744181"/>
            <a:ext cx="2187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Chair’s Expectations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33890" y="5246517"/>
            <a:ext cx="238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Lecture </a:t>
            </a:r>
          </a:p>
          <a:p>
            <a:r>
              <a:rPr lang="en-US" sz="2400" b="1" dirty="0" smtClean="0"/>
              <a:t>Topics</a:t>
            </a:r>
            <a:endParaRPr lang="en-US" sz="2400" b="1" dirty="0"/>
          </a:p>
        </p:txBody>
      </p:sp>
      <p:sp>
        <p:nvSpPr>
          <p:cNvPr id="11" name="Right Arrow 10"/>
          <p:cNvSpPr/>
          <p:nvPr/>
        </p:nvSpPr>
        <p:spPr>
          <a:xfrm>
            <a:off x="2171700" y="1940651"/>
            <a:ext cx="628962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6171630" y="5454413"/>
            <a:ext cx="628962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161" y="1021353"/>
            <a:ext cx="6071839" cy="356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62" y="293925"/>
            <a:ext cx="6954819" cy="317034"/>
          </a:xfrm>
        </p:spPr>
        <p:txBody>
          <a:bodyPr/>
          <a:lstStyle/>
          <a:p>
            <a:r>
              <a:rPr lang="en-US" dirty="0" smtClean="0"/>
              <a:t>Course Information: Modules - VIP!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UNIVERSITY SCHOOL OF MEDICINE  </a:t>
            </a:r>
            <a:r>
              <a:rPr lang="en-US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0668" y="1245415"/>
            <a:ext cx="2187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Essential Patient Encounters (EPE’s)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23100" y="4782671"/>
            <a:ext cx="238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Essential</a:t>
            </a:r>
          </a:p>
          <a:p>
            <a:r>
              <a:rPr lang="en-US" sz="2400" b="1" dirty="0" smtClean="0"/>
              <a:t>Patient Procedures (EPP’s)</a:t>
            </a:r>
            <a:endParaRPr lang="en-US" sz="2400" b="1" dirty="0"/>
          </a:p>
        </p:txBody>
      </p:sp>
      <p:sp>
        <p:nvSpPr>
          <p:cNvPr id="11" name="Right Arrow 10"/>
          <p:cNvSpPr/>
          <p:nvPr/>
        </p:nvSpPr>
        <p:spPr>
          <a:xfrm>
            <a:off x="2365670" y="1677407"/>
            <a:ext cx="628962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5842156" y="5399196"/>
            <a:ext cx="628962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618" y="980943"/>
            <a:ext cx="5280600" cy="3709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75" y="3356419"/>
            <a:ext cx="4159211" cy="306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2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62" y="293925"/>
            <a:ext cx="6954819" cy="317034"/>
          </a:xfrm>
        </p:spPr>
        <p:txBody>
          <a:bodyPr/>
          <a:lstStyle/>
          <a:p>
            <a:r>
              <a:rPr lang="en-US" dirty="0" smtClean="0"/>
              <a:t>Help – Student Resource Center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UNIVERSITY SCHOOL OF MEDICINE  </a:t>
            </a:r>
            <a:r>
              <a:rPr lang="en-US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6390" y="3366656"/>
            <a:ext cx="27103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Google Calendar Sync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Access Medicine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Aquifer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R2 Digital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NetAnatomy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Clinical Pharmacology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PubMed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Ovid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EBSCO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50" y="1095591"/>
            <a:ext cx="2895600" cy="20764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1652" y="2219146"/>
            <a:ext cx="1914651" cy="3645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957" y="2490206"/>
            <a:ext cx="5035821" cy="378428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3887779">
            <a:off x="6241101" y="1746491"/>
            <a:ext cx="2041351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0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62" y="293925"/>
            <a:ext cx="6954819" cy="317034"/>
          </a:xfrm>
        </p:spPr>
        <p:txBody>
          <a:bodyPr/>
          <a:lstStyle/>
          <a:p>
            <a:r>
              <a:rPr lang="en-US" dirty="0" smtClean="0"/>
              <a:t>R2 Digital Library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UNIVERSITY SCHOOL OF MEDICINE  </a:t>
            </a:r>
            <a:r>
              <a:rPr lang="en-US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1383" y="1130585"/>
            <a:ext cx="83345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Access </a:t>
            </a:r>
            <a:r>
              <a:rPr lang="en-US" dirty="0"/>
              <a:t>to basic sciences and clinical sciences </a:t>
            </a:r>
            <a:r>
              <a:rPr lang="en-US" dirty="0" smtClean="0"/>
              <a:t>textbooks, </a:t>
            </a:r>
            <a:r>
              <a:rPr lang="en-US" dirty="0"/>
              <a:t>including </a:t>
            </a:r>
            <a:r>
              <a:rPr lang="en-US" dirty="0" smtClean="0"/>
              <a:t>IM </a:t>
            </a:r>
            <a:r>
              <a:rPr lang="en-US" dirty="0"/>
              <a:t>Essentials, Gray's Basic Anatomy, Robbins and </a:t>
            </a:r>
            <a:r>
              <a:rPr lang="en-US" dirty="0" err="1"/>
              <a:t>Cotran</a:t>
            </a:r>
            <a:r>
              <a:rPr lang="en-US" dirty="0"/>
              <a:t> Pathologic Basis of Disease, and Murray's Basic Medical </a:t>
            </a:r>
            <a:r>
              <a:rPr lang="en-US" dirty="0" smtClean="0"/>
              <a:t>Microbiology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529" y="2053915"/>
            <a:ext cx="4479357" cy="418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4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62" y="293925"/>
            <a:ext cx="6954819" cy="317034"/>
          </a:xfrm>
        </p:spPr>
        <p:txBody>
          <a:bodyPr/>
          <a:lstStyle/>
          <a:p>
            <a:r>
              <a:rPr lang="en-US" dirty="0" err="1" smtClean="0"/>
              <a:t>NetAnatomy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UNIVERSITY SCHOOL OF MEDICINE  </a:t>
            </a:r>
            <a:r>
              <a:rPr lang="en-US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2562" y="1130585"/>
            <a:ext cx="8809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Review of human </a:t>
            </a:r>
            <a:r>
              <a:rPr lang="en-US" dirty="0"/>
              <a:t>anatomy after students begin clinical rotations, or as they prepare for the USMLE exams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49" y="1976166"/>
            <a:ext cx="6536260" cy="435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3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62" y="293925"/>
            <a:ext cx="6954819" cy="317034"/>
          </a:xfrm>
        </p:spPr>
        <p:txBody>
          <a:bodyPr/>
          <a:lstStyle/>
          <a:p>
            <a:r>
              <a:rPr lang="en-US" dirty="0" err="1" smtClean="0"/>
              <a:t>Thieme</a:t>
            </a:r>
            <a:r>
              <a:rPr lang="en-US" dirty="0" smtClean="0"/>
              <a:t> Teaching Assistant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UNIVERSITY SCHOOL OF MEDICINE  </a:t>
            </a:r>
            <a:r>
              <a:rPr lang="en-US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1383" y="1130585"/>
            <a:ext cx="8334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state-of-the-art presentation tool featuring thousands of </a:t>
            </a:r>
            <a:r>
              <a:rPr lang="en-US" dirty="0" smtClean="0"/>
              <a:t>illustrations </a:t>
            </a:r>
            <a:r>
              <a:rPr lang="en-US" dirty="0"/>
              <a:t>and clinical images from Gilroy's Atlas of </a:t>
            </a:r>
            <a:r>
              <a:rPr lang="en-US" dirty="0" smtClean="0"/>
              <a:t>Anatomy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757" y="1817352"/>
            <a:ext cx="5516023" cy="45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62" y="293925"/>
            <a:ext cx="6954819" cy="317034"/>
          </a:xfrm>
        </p:spPr>
        <p:txBody>
          <a:bodyPr/>
          <a:lstStyle/>
          <a:p>
            <a:r>
              <a:rPr lang="en-US" dirty="0" smtClean="0"/>
              <a:t>Biomedical &amp; Life Sciences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UNIVERSITY SCHOOL OF MEDICINE  </a:t>
            </a:r>
            <a:r>
              <a:rPr lang="en-US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3228" y="1037738"/>
            <a:ext cx="8018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regularly updated collection of specially prepared animated audio visual presentations on basic science topics with synchronized </a:t>
            </a:r>
            <a:r>
              <a:rPr lang="en-US" dirty="0" smtClean="0"/>
              <a:t>narration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56" y="1898074"/>
            <a:ext cx="8213337" cy="409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2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62" y="293925"/>
            <a:ext cx="6954819" cy="317034"/>
          </a:xfrm>
        </p:spPr>
        <p:txBody>
          <a:bodyPr/>
          <a:lstStyle/>
          <a:p>
            <a:r>
              <a:rPr lang="en-US" dirty="0" smtClean="0"/>
              <a:t>Clinical Pharmacology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UNIVERSITY SCHOOL OF MEDICINE  </a:t>
            </a:r>
            <a:r>
              <a:rPr lang="en-US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3227" y="941022"/>
            <a:ext cx="8584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point-of-care drug reference solution that provides </a:t>
            </a:r>
            <a:r>
              <a:rPr lang="en-US" dirty="0" smtClean="0"/>
              <a:t>comprehensive current </a:t>
            </a:r>
            <a:r>
              <a:rPr lang="en-US" dirty="0"/>
              <a:t>drug </a:t>
            </a:r>
            <a:r>
              <a:rPr lang="en-US" dirty="0" smtClean="0"/>
              <a:t>information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62" y="1520473"/>
            <a:ext cx="7511447" cy="483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4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62" y="293925"/>
            <a:ext cx="6954819" cy="317034"/>
          </a:xfrm>
        </p:spPr>
        <p:txBody>
          <a:bodyPr/>
          <a:lstStyle/>
          <a:p>
            <a:r>
              <a:rPr lang="en-US" dirty="0" smtClean="0"/>
              <a:t>Mobile Application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UNIVERSITY SCHOOL OF MEDICINE  </a:t>
            </a:r>
            <a:r>
              <a:rPr lang="en-US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3228" y="1477344"/>
            <a:ext cx="8312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b="1" dirty="0">
                <a:hlinkClick r:id="rId2"/>
              </a:rPr>
              <a:t>https://</a:t>
            </a:r>
            <a:r>
              <a:rPr lang="en-US" b="1" dirty="0" smtClean="0">
                <a:hlinkClick r:id="rId2"/>
              </a:rPr>
              <a:t>my.rossmed.edu</a:t>
            </a:r>
            <a:endParaRPr lang="en-US" b="1" dirty="0" smtClean="0"/>
          </a:p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Bookmark page for easy access</a:t>
            </a:r>
          </a:p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Log in using Network Username and Password</a:t>
            </a:r>
          </a:p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on Need Help? for resetting password issues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28" y="3376792"/>
            <a:ext cx="8139479" cy="278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2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62" y="293925"/>
            <a:ext cx="6954819" cy="317034"/>
          </a:xfrm>
        </p:spPr>
        <p:txBody>
          <a:bodyPr/>
          <a:lstStyle/>
          <a:p>
            <a:r>
              <a:rPr lang="en-US" dirty="0" smtClean="0"/>
              <a:t>Micromedex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UNIVERSITY SCHOOL OF MEDICINE  </a:t>
            </a:r>
            <a:r>
              <a:rPr lang="en-US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3227" y="941022"/>
            <a:ext cx="8584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Supports </a:t>
            </a:r>
            <a:r>
              <a:rPr lang="en-US" dirty="0"/>
              <a:t>clinical medication and therapy decisions, quality improvement and patient </a:t>
            </a:r>
            <a:r>
              <a:rPr lang="en-US" dirty="0" smtClean="0"/>
              <a:t>education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560" y="1473585"/>
            <a:ext cx="4479919" cy="473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62" y="293925"/>
            <a:ext cx="6954819" cy="317034"/>
          </a:xfrm>
        </p:spPr>
        <p:txBody>
          <a:bodyPr/>
          <a:lstStyle/>
          <a:p>
            <a:r>
              <a:rPr lang="en-US" dirty="0" smtClean="0"/>
              <a:t>PubMed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UNIVERSITY SCHOOL OF MEDICINE  </a:t>
            </a:r>
            <a:r>
              <a:rPr lang="en-US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3227" y="1020144"/>
            <a:ext cx="8584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Index of more than 27 million citations for biomedical literature from MEDLINE, life science journals, and online books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448" y="1817324"/>
            <a:ext cx="6603933" cy="456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3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62" y="293925"/>
            <a:ext cx="6954819" cy="317034"/>
          </a:xfrm>
        </p:spPr>
        <p:txBody>
          <a:bodyPr/>
          <a:lstStyle/>
          <a:p>
            <a:r>
              <a:rPr lang="en-US" dirty="0" smtClean="0"/>
              <a:t>Science Online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UNIVERSITY SCHOOL OF MEDICINE  </a:t>
            </a:r>
            <a:r>
              <a:rPr lang="en-US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3227" y="1020144"/>
            <a:ext cx="8584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Science </a:t>
            </a:r>
            <a:r>
              <a:rPr lang="en-US" dirty="0"/>
              <a:t>Magazine articles </a:t>
            </a:r>
            <a:r>
              <a:rPr lang="en-US" dirty="0" smtClean="0"/>
              <a:t>and research papers from </a:t>
            </a:r>
            <a:r>
              <a:rPr lang="en-US" dirty="0"/>
              <a:t>1997 to the current </a:t>
            </a:r>
            <a:r>
              <a:rPr lang="en-US" dirty="0" smtClean="0"/>
              <a:t>issue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68" y="2392372"/>
            <a:ext cx="68199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62" y="293925"/>
            <a:ext cx="7816247" cy="317034"/>
          </a:xfrm>
        </p:spPr>
        <p:txBody>
          <a:bodyPr/>
          <a:lstStyle/>
          <a:p>
            <a:r>
              <a:rPr lang="en-US" dirty="0" smtClean="0"/>
              <a:t>EBSCOhost Database &amp; Electronic Journals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UNIVERSITY SCHOOL OF MEDICINE  </a:t>
            </a:r>
            <a:r>
              <a:rPr lang="en-US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8537" y="1812826"/>
            <a:ext cx="43994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b="1" dirty="0">
                <a:hlinkClick r:id="rId3"/>
              </a:rPr>
              <a:t>EBSCOhost Database</a:t>
            </a:r>
            <a:r>
              <a:rPr lang="en-US" b="1" dirty="0"/>
              <a:t> - </a:t>
            </a:r>
            <a:r>
              <a:rPr lang="en-US" dirty="0" smtClean="0"/>
              <a:t>access </a:t>
            </a:r>
            <a:r>
              <a:rPr lang="en-US" dirty="0"/>
              <a:t>to MEDLINE, </a:t>
            </a:r>
            <a:r>
              <a:rPr lang="en-US" dirty="0" err="1"/>
              <a:t>DynaMed</a:t>
            </a:r>
            <a:r>
              <a:rPr lang="en-US" dirty="0"/>
              <a:t>, Gideon, Consumer Health, Psychology/Behavioral Sciences Collection, Cochrane Collection through common </a:t>
            </a:r>
            <a:r>
              <a:rPr lang="en-US" dirty="0" smtClean="0"/>
              <a:t>interface</a:t>
            </a:r>
            <a:endParaRPr lang="en-US" dirty="0"/>
          </a:p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b="1" dirty="0">
                <a:hlinkClick r:id="rId4"/>
              </a:rPr>
              <a:t>EBSCOhost Electronic Journals </a:t>
            </a:r>
            <a:r>
              <a:rPr lang="en-US" b="1" dirty="0"/>
              <a:t>- </a:t>
            </a:r>
            <a:r>
              <a:rPr lang="en-US" dirty="0"/>
              <a:t>access to Annual Reviews and other </a:t>
            </a:r>
            <a:r>
              <a:rPr lang="en-US" dirty="0" smtClean="0"/>
              <a:t>journals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571" y="1032380"/>
            <a:ext cx="3654629" cy="531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7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62" y="293925"/>
            <a:ext cx="6954819" cy="317034"/>
          </a:xfrm>
        </p:spPr>
        <p:txBody>
          <a:bodyPr/>
          <a:lstStyle/>
          <a:p>
            <a:r>
              <a:rPr lang="en-US" dirty="0" smtClean="0"/>
              <a:t>UpToDate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UNIVERSITY SCHOOL OF MEDICINE  </a:t>
            </a:r>
            <a:r>
              <a:rPr lang="en-US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3228" y="1016148"/>
            <a:ext cx="8018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An </a:t>
            </a:r>
            <a:r>
              <a:rPr lang="en-US" dirty="0"/>
              <a:t>evidence-based, physician-authored clinical decision support resource which clinicians trust to make the right point-of-care </a:t>
            </a:r>
            <a:r>
              <a:rPr lang="en-US" dirty="0" smtClean="0"/>
              <a:t>decisions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12" y="1688313"/>
            <a:ext cx="7279063" cy="467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62" y="293925"/>
            <a:ext cx="6954819" cy="317034"/>
          </a:xfrm>
        </p:spPr>
        <p:txBody>
          <a:bodyPr/>
          <a:lstStyle/>
          <a:p>
            <a:r>
              <a:rPr lang="en-US" dirty="0" smtClean="0"/>
              <a:t>USMLE Resource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UNIVERSITY SCHOOL OF MEDICINE  </a:t>
            </a:r>
            <a:r>
              <a:rPr lang="en-US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4730" y="1186414"/>
            <a:ext cx="8502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USMLE Website </a:t>
            </a:r>
            <a:r>
              <a:rPr lang="en-US" dirty="0"/>
              <a:t>-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www.usmle.org/practice-materials/index.html</a:t>
            </a:r>
            <a:r>
              <a:rPr lang="en-US" dirty="0" smtClean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Free resource for Step 1 and Step 2 CS/CK materials, including practice exams and question banks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645" y="1796131"/>
            <a:ext cx="4853947" cy="455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9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62" y="293925"/>
            <a:ext cx="6954819" cy="317034"/>
          </a:xfrm>
        </p:spPr>
        <p:txBody>
          <a:bodyPr/>
          <a:lstStyle/>
          <a:p>
            <a:r>
              <a:rPr lang="en-US" dirty="0" smtClean="0"/>
              <a:t>Ovid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UNIVERSITY SCHOOL OF MEDICINE  </a:t>
            </a:r>
            <a:r>
              <a:rPr lang="en-US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0513" y="1252176"/>
            <a:ext cx="80570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Online journal and multimedia resource with access </a:t>
            </a:r>
            <a:r>
              <a:rPr lang="en-US" dirty="0"/>
              <a:t>to Nature, Academic Medicine, New England Journal of Medicine and </a:t>
            </a:r>
            <a:r>
              <a:rPr lang="en-US" dirty="0" smtClean="0"/>
              <a:t>other journals</a:t>
            </a:r>
          </a:p>
          <a:p>
            <a:pPr marL="57150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60" y="2286000"/>
            <a:ext cx="8050966" cy="37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4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62" y="293925"/>
            <a:ext cx="6954819" cy="317034"/>
          </a:xfrm>
        </p:spPr>
        <p:txBody>
          <a:bodyPr/>
          <a:lstStyle/>
          <a:p>
            <a:r>
              <a:rPr lang="en-US" dirty="0" smtClean="0"/>
              <a:t>Aquifer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UNIVERSITY SCHOOL OF MEDICINE  </a:t>
            </a:r>
            <a:r>
              <a:rPr lang="en-US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1740" y="1964420"/>
            <a:ext cx="30846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Must use RUSM email to access system</a:t>
            </a:r>
          </a:p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Email </a:t>
            </a:r>
            <a:r>
              <a:rPr lang="en-US" dirty="0" err="1" smtClean="0">
                <a:hlinkClick r:id="rId3"/>
              </a:rPr>
              <a:t>LMS@RossU.Edu</a:t>
            </a:r>
            <a:r>
              <a:rPr lang="en-US" dirty="0" smtClean="0"/>
              <a:t> for issues</a:t>
            </a:r>
          </a:p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Includes Aquifer Family Medicine, Aquifer Pediatrics, Aquifer Internal Medicine, Wise-MD Surgery, and Aquifer Radiology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121" y="1173113"/>
            <a:ext cx="3700463" cy="500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3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62" y="293925"/>
            <a:ext cx="6954819" cy="317034"/>
          </a:xfrm>
        </p:spPr>
        <p:txBody>
          <a:bodyPr/>
          <a:lstStyle/>
          <a:p>
            <a:r>
              <a:rPr lang="en-US" dirty="0" smtClean="0"/>
              <a:t>APGO </a:t>
            </a:r>
            <a:r>
              <a:rPr lang="en-US" dirty="0" err="1" smtClean="0"/>
              <a:t>uWise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UNIVERSITY SCHOOL OF MEDICINE  </a:t>
            </a:r>
            <a:r>
              <a:rPr lang="en-US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379" y="1178405"/>
            <a:ext cx="9082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ObGyn Specific Resource</a:t>
            </a:r>
            <a:endParaRPr lang="en-US" dirty="0" smtClean="0"/>
          </a:p>
          <a:p>
            <a:pPr marL="10287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Students </a:t>
            </a:r>
            <a:r>
              <a:rPr lang="en-US" dirty="0"/>
              <a:t>can register and create a log-in </a:t>
            </a:r>
            <a:r>
              <a:rPr lang="en-US" dirty="0" smtClean="0"/>
              <a:t>using </a:t>
            </a:r>
            <a:r>
              <a:rPr lang="en-US" dirty="0"/>
              <a:t>RUSM email</a:t>
            </a:r>
          </a:p>
          <a:p>
            <a:pPr marL="10287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Used for practice question banks found in Weekly Assignments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607" y="2211797"/>
            <a:ext cx="6707983" cy="404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4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62" y="293925"/>
            <a:ext cx="6954819" cy="317034"/>
          </a:xfrm>
        </p:spPr>
        <p:txBody>
          <a:bodyPr/>
          <a:lstStyle/>
          <a:p>
            <a:r>
              <a:rPr lang="en-US" dirty="0" smtClean="0"/>
              <a:t>Health Library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UNIVERSITY SCHOOL OF MEDICINE  </a:t>
            </a:r>
            <a:r>
              <a:rPr lang="en-US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1062" y="1260541"/>
            <a:ext cx="833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Access to digital version of student textbooks and chapter question banks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99" y="1864922"/>
            <a:ext cx="8908806" cy="405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62" y="293925"/>
            <a:ext cx="6954819" cy="317034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UNIVERSITY SCHOOL OF MEDICINE  </a:t>
            </a:r>
            <a:r>
              <a:rPr lang="en-US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1383" y="1130585"/>
            <a:ext cx="83345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Resources takes you to all Learning Resources available</a:t>
            </a:r>
          </a:p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 Resources = Office 365, the Portal (old), </a:t>
            </a:r>
            <a:r>
              <a:rPr lang="en-US" dirty="0" err="1" smtClean="0"/>
              <a:t>myRoss</a:t>
            </a:r>
            <a:r>
              <a:rPr lang="en-US" dirty="0" smtClean="0"/>
              <a:t>, Student Handbook</a:t>
            </a:r>
          </a:p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Learning Resources = list of all learning resources available </a:t>
            </a:r>
          </a:p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Exam Prep = Becker/</a:t>
            </a:r>
            <a:r>
              <a:rPr lang="en-US" dirty="0" err="1" smtClean="0"/>
              <a:t>UWorld</a:t>
            </a:r>
            <a:r>
              <a:rPr lang="en-US" dirty="0" smtClean="0"/>
              <a:t> information </a:t>
            </a:r>
          </a:p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Additional Resources = Merchandise, Siren, Bookstore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5" y="3253373"/>
            <a:ext cx="8314238" cy="29279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9818" y="5413661"/>
            <a:ext cx="1721490" cy="3775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2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62" y="293925"/>
            <a:ext cx="6954819" cy="317034"/>
          </a:xfrm>
        </p:spPr>
        <p:txBody>
          <a:bodyPr/>
          <a:lstStyle/>
          <a:p>
            <a:r>
              <a:rPr lang="en-US" dirty="0" smtClean="0"/>
              <a:t>ThePoint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UNIVERSITY SCHOOL OF MEDICINE  </a:t>
            </a:r>
            <a:r>
              <a:rPr lang="en-US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1383" y="1130585"/>
            <a:ext cx="83345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Access to digital version of student textbooks, including Bates’ Guide to Physical Examination and History Taking, </a:t>
            </a:r>
            <a:r>
              <a:rPr lang="en-US" dirty="0"/>
              <a:t>Behavioral Science in Medicine, and Clinically Oriented </a:t>
            </a:r>
            <a:r>
              <a:rPr lang="en-US" dirty="0" smtClean="0"/>
              <a:t>Anatomy</a:t>
            </a:r>
          </a:p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Question banks for chapters in your textbooks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03" y="2354155"/>
            <a:ext cx="7332952" cy="38374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92888" y="3086721"/>
            <a:ext cx="651353" cy="3829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4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62" y="293925"/>
            <a:ext cx="6954819" cy="317034"/>
          </a:xfrm>
        </p:spPr>
        <p:txBody>
          <a:bodyPr/>
          <a:lstStyle/>
          <a:p>
            <a:r>
              <a:rPr lang="en-US" dirty="0" smtClean="0"/>
              <a:t>Access Medicine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UNIVERSITY SCHOOL OF MEDICINE  </a:t>
            </a:r>
            <a:r>
              <a:rPr lang="en-US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1383" y="1130585"/>
            <a:ext cx="83345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An </a:t>
            </a:r>
            <a:r>
              <a:rPr lang="en-US" dirty="0"/>
              <a:t>online resource with more than 75 medical titles, updated content, thousands of images and </a:t>
            </a:r>
            <a:r>
              <a:rPr lang="en-US" dirty="0" smtClean="0"/>
              <a:t>illustrations, </a:t>
            </a:r>
            <a:r>
              <a:rPr lang="en-US" dirty="0"/>
              <a:t>interactive self-assessment, case files, time-saving diagnostic and point-of-care </a:t>
            </a:r>
            <a:r>
              <a:rPr lang="en-US" dirty="0" smtClean="0"/>
              <a:t>tools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296" y="2053915"/>
            <a:ext cx="6872684" cy="408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62" y="293925"/>
            <a:ext cx="6954819" cy="317034"/>
          </a:xfrm>
        </p:spPr>
        <p:txBody>
          <a:bodyPr/>
          <a:lstStyle/>
          <a:p>
            <a:r>
              <a:rPr lang="en-US" dirty="0" err="1" smtClean="0"/>
              <a:t>VitalSource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UNIVERSITY SCHOOL OF MEDICINE  </a:t>
            </a:r>
            <a:r>
              <a:rPr lang="en-US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4730" y="1186414"/>
            <a:ext cx="85026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E-book reader-resource with student access via online, desktop, and mobile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Students must register with Bookshelf (download app as well) in order to access e-books offline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Able to take notes and highlight in the text, and share notes with other students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864" y="2322346"/>
            <a:ext cx="7269791" cy="407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62" y="293925"/>
            <a:ext cx="6954819" cy="317034"/>
          </a:xfrm>
        </p:spPr>
        <p:txBody>
          <a:bodyPr/>
          <a:lstStyle/>
          <a:p>
            <a:r>
              <a:rPr lang="en-US" dirty="0" smtClean="0"/>
              <a:t>E*Value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UNIVERSITY SCHOOL OF MEDICINE  </a:t>
            </a:r>
            <a:r>
              <a:rPr lang="en-US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1062" y="1058311"/>
            <a:ext cx="83345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b="1" dirty="0"/>
              <a:t>E*Value - </a:t>
            </a:r>
            <a:r>
              <a:rPr lang="en-US" dirty="0"/>
              <a:t>accelerates RUSM curriculum planning, course work, optimized scheduling, assessments, and site </a:t>
            </a:r>
            <a:r>
              <a:rPr lang="en-US" dirty="0" smtClean="0"/>
              <a:t>management</a:t>
            </a:r>
          </a:p>
          <a:p>
            <a:pPr marL="10287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Students can log patients/simulated patient encounters here, as well as complete core evaluations, and keep track of completion of EPE’s and EPP’s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991" y="2544838"/>
            <a:ext cx="5939776" cy="336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0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62" y="293925"/>
            <a:ext cx="6954819" cy="317034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UNIVERSITY SCHOOL OF MEDICINE  </a:t>
            </a:r>
            <a:r>
              <a:rPr lang="en-US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3228" y="1925078"/>
            <a:ext cx="85026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For additional information, </a:t>
            </a:r>
            <a:r>
              <a:rPr lang="en-US" dirty="0"/>
              <a:t>contact the Office of Academic Analytics and Learning Management Systems:</a:t>
            </a:r>
          </a:p>
          <a:p>
            <a:pPr marL="685800" lvl="2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hlinkClick r:id="rId2"/>
              </a:rPr>
              <a:t>LMS@RossU.Edu</a:t>
            </a:r>
            <a:endParaRPr lang="en-US" dirty="0"/>
          </a:p>
          <a:p>
            <a:pPr marL="685800" lvl="2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754-707-5548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32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62" y="293925"/>
            <a:ext cx="6954819" cy="317034"/>
          </a:xfrm>
        </p:spPr>
        <p:txBody>
          <a:bodyPr/>
          <a:lstStyle/>
          <a:p>
            <a:r>
              <a:rPr lang="en-US" dirty="0" smtClean="0"/>
              <a:t>Go To Class: Canvas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UNIVERSITY SCHOOL OF MEDICINE  </a:t>
            </a:r>
            <a:r>
              <a:rPr lang="en-US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1383" y="1130585"/>
            <a:ext cx="83345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Go To Class takes you directly to Canvas – </a:t>
            </a:r>
            <a:r>
              <a:rPr lang="en-US" dirty="0" smtClean="0"/>
              <a:t>LMS (Learning Management System) used to manage educational material for distributing online or blended/hybrid courses</a:t>
            </a:r>
            <a:endParaRPr lang="en-US" b="1" dirty="0" smtClean="0"/>
          </a:p>
          <a:p>
            <a:pPr marL="10287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</a:t>
            </a:r>
            <a:r>
              <a:rPr lang="en-US" dirty="0"/>
              <a:t>course materials, learning objectives, syllabus, etc. can be found </a:t>
            </a:r>
            <a:r>
              <a:rPr lang="en-US" dirty="0" smtClean="0"/>
              <a:t>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2850540"/>
            <a:ext cx="8854874" cy="30275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6255" y="3196669"/>
            <a:ext cx="1056471" cy="1934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117463">
            <a:off x="2293365" y="3411931"/>
            <a:ext cx="826579" cy="25583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62" y="293925"/>
            <a:ext cx="6954819" cy="317034"/>
          </a:xfrm>
        </p:spPr>
        <p:txBody>
          <a:bodyPr/>
          <a:lstStyle/>
          <a:p>
            <a:r>
              <a:rPr lang="en-US" dirty="0" smtClean="0"/>
              <a:t>Go To Class: Canvas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UNIVERSITY SCHOOL OF MEDICINE  </a:t>
            </a:r>
            <a:r>
              <a:rPr lang="en-US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1383" y="1130585"/>
            <a:ext cx="8334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Dashboard:</a:t>
            </a:r>
            <a:r>
              <a:rPr lang="en-US" dirty="0" smtClean="0"/>
              <a:t> shows what courses you are enrolled in</a:t>
            </a:r>
          </a:p>
          <a:p>
            <a:pPr marL="10287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personalize course cards and change the name/color of different courses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790" y="1732956"/>
            <a:ext cx="6177695" cy="467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1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62" y="293925"/>
            <a:ext cx="6954819" cy="317034"/>
          </a:xfrm>
        </p:spPr>
        <p:txBody>
          <a:bodyPr/>
          <a:lstStyle/>
          <a:p>
            <a:r>
              <a:rPr lang="en-US" dirty="0" smtClean="0"/>
              <a:t>CANVAS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UNIVERSITY SCHOOL OF MEDICINE  </a:t>
            </a:r>
            <a:r>
              <a:rPr lang="en-US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2563" y="989908"/>
            <a:ext cx="3376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Courses </a:t>
            </a:r>
          </a:p>
          <a:p>
            <a:pPr marL="10287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Shows all enrolled courses</a:t>
            </a:r>
          </a:p>
          <a:p>
            <a:pPr marL="10287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easily switch from course to course</a:t>
            </a:r>
          </a:p>
          <a:p>
            <a:pPr marL="1028700" lvl="2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85" y="3200424"/>
            <a:ext cx="2363684" cy="31498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15173" y="5363307"/>
            <a:ext cx="738554" cy="3341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759" y="2589800"/>
            <a:ext cx="3487249" cy="37604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13386" y="1001632"/>
            <a:ext cx="3376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Courses </a:t>
            </a:r>
          </a:p>
          <a:p>
            <a:pPr marL="10287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the star function to control what you see on the Dashboard</a:t>
            </a:r>
          </a:p>
          <a:p>
            <a:pPr marL="10287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View expired courses</a:t>
            </a:r>
          </a:p>
          <a:p>
            <a:pPr marL="1028700" lvl="2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10" name="Down Arrow 9"/>
          <p:cNvSpPr/>
          <p:nvPr/>
        </p:nvSpPr>
        <p:spPr>
          <a:xfrm>
            <a:off x="1847107" y="2476534"/>
            <a:ext cx="413240" cy="70731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57800" y="2812522"/>
            <a:ext cx="219808" cy="353772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1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62" y="293925"/>
            <a:ext cx="6954819" cy="317034"/>
          </a:xfrm>
        </p:spPr>
        <p:txBody>
          <a:bodyPr/>
          <a:lstStyle/>
          <a:p>
            <a:r>
              <a:rPr lang="en-US" dirty="0" smtClean="0"/>
              <a:t>CANVAS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UNIVERSITY SCHOOL OF MEDICINE  </a:t>
            </a:r>
            <a:r>
              <a:rPr lang="en-US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016284"/>
            <a:ext cx="4510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Account: Settings </a:t>
            </a:r>
          </a:p>
          <a:p>
            <a:pPr marL="10287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Set up how to receive notifications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4399879" y="1001632"/>
            <a:ext cx="45243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Account: Notifications </a:t>
            </a:r>
          </a:p>
          <a:p>
            <a:pPr marL="10287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Set up what notifications to receive</a:t>
            </a:r>
          </a:p>
          <a:p>
            <a:pPr marL="10287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often to get notifications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6137031" y="1924962"/>
            <a:ext cx="307731" cy="48905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5" y="2848292"/>
            <a:ext cx="8761317" cy="28647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1785" y="3363057"/>
            <a:ext cx="614015" cy="5088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62" y="293925"/>
            <a:ext cx="6954819" cy="317034"/>
          </a:xfrm>
        </p:spPr>
        <p:txBody>
          <a:bodyPr/>
          <a:lstStyle/>
          <a:p>
            <a:r>
              <a:rPr lang="en-US" dirty="0" smtClean="0"/>
              <a:t>Going Into A Course: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UNIVERSITY SCHOOL OF MEDICINE  </a:t>
            </a:r>
            <a:r>
              <a:rPr lang="en-US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1383" y="1130585"/>
            <a:ext cx="833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Dashboard:</a:t>
            </a:r>
            <a:r>
              <a:rPr lang="en-US" dirty="0" smtClean="0"/>
              <a:t> click on course card to enter course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790" y="1732956"/>
            <a:ext cx="6177695" cy="46701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3726" y="3063452"/>
            <a:ext cx="1603873" cy="17163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7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62" y="293925"/>
            <a:ext cx="6954819" cy="317034"/>
          </a:xfrm>
        </p:spPr>
        <p:txBody>
          <a:bodyPr/>
          <a:lstStyle/>
          <a:p>
            <a:r>
              <a:rPr lang="en-US" dirty="0" smtClean="0"/>
              <a:t>CANVAS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UNIVERSITY SCHOOL OF MEDICINE  </a:t>
            </a:r>
            <a:r>
              <a:rPr lang="en-US" smtClean="0">
                <a:solidFill>
                  <a:schemeClr val="accent4"/>
                </a:solidFill>
              </a:rPr>
              <a:t>|  </a:t>
            </a:r>
            <a:fld id="{FDC40425-FF43-2343-82BF-23856855EBF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016284"/>
            <a:ext cx="4510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Syllabus </a:t>
            </a:r>
          </a:p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Overall course information found here</a:t>
            </a:r>
          </a:p>
        </p:txBody>
      </p:sp>
      <p:sp>
        <p:nvSpPr>
          <p:cNvPr id="9" name="Rectangle 8"/>
          <p:cNvSpPr/>
          <p:nvPr/>
        </p:nvSpPr>
        <p:spPr>
          <a:xfrm>
            <a:off x="4399879" y="1019216"/>
            <a:ext cx="45243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Modules</a:t>
            </a:r>
          </a:p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course information housed here</a:t>
            </a:r>
          </a:p>
          <a:p>
            <a:pPr marL="57150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12" name="Down Arrow 11"/>
          <p:cNvSpPr/>
          <p:nvPr/>
        </p:nvSpPr>
        <p:spPr>
          <a:xfrm>
            <a:off x="6799934" y="1838122"/>
            <a:ext cx="307731" cy="48905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05" y="2620107"/>
            <a:ext cx="4938853" cy="3668591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1708639" y="1784838"/>
            <a:ext cx="375138" cy="59562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831" y="2367370"/>
            <a:ext cx="2621938" cy="40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5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TPVERSION" val="8"/>
  <p:tag name="TPFULLVERSION" val="1.4.1.1"/>
  <p:tag name="TPOS" val="2"/>
  <p:tag name="TPLASTSAVEVERSION" val="6.2 PC"/>
  <p:tag name="TPLASTSAVEPRODUCT" val="TurningPoint web for PowerPoint"/>
</p:tagLst>
</file>

<file path=ppt/theme/theme1.xml><?xml version="1.0" encoding="utf-8"?>
<a:theme xmlns:a="http://schemas.openxmlformats.org/drawingml/2006/main" name="Custom Design">
  <a:themeElements>
    <a:clrScheme name="New Ross Colors">
      <a:dk1>
        <a:srgbClr val="000000"/>
      </a:dk1>
      <a:lt1>
        <a:srgbClr val="FFFFFF"/>
      </a:lt1>
      <a:dk2>
        <a:srgbClr val="1C4A71"/>
      </a:dk2>
      <a:lt2>
        <a:srgbClr val="C3C4C3"/>
      </a:lt2>
      <a:accent1>
        <a:srgbClr val="0F65A7"/>
      </a:accent1>
      <a:accent2>
        <a:srgbClr val="5698D2"/>
      </a:accent2>
      <a:accent3>
        <a:srgbClr val="DBDBD9"/>
      </a:accent3>
      <a:accent4>
        <a:srgbClr val="DB712F"/>
      </a:accent4>
      <a:accent5>
        <a:srgbClr val="8A8B89"/>
      </a:accent5>
      <a:accent6>
        <a:srgbClr val="E59452"/>
      </a:accent6>
      <a:hlink>
        <a:srgbClr val="009AD4"/>
      </a:hlink>
      <a:folHlink>
        <a:srgbClr val="64B1D6"/>
      </a:folHlink>
    </a:clrScheme>
    <a:fontScheme name="Custom 4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2A667A0575844FBD5EB056C8E791E7" ma:contentTypeVersion="10" ma:contentTypeDescription="Create a new document." ma:contentTypeScope="" ma:versionID="8935c3c8c305645adacf6691685edc0f">
  <xsd:schema xmlns:xsd="http://www.w3.org/2001/XMLSchema" xmlns:xs="http://www.w3.org/2001/XMLSchema" xmlns:p="http://schemas.microsoft.com/office/2006/metadata/properties" xmlns:ns2="885a11f7-bdd5-417a-a316-2f3c25514353" xmlns:ns3="95b02644-a7f3-44f7-a126-e3b72cbaff9c" targetNamespace="http://schemas.microsoft.com/office/2006/metadata/properties" ma:root="true" ma:fieldsID="f1f995bb8fb7144619acd32d72f53ed1" ns2:_="" ns3:_="">
    <xsd:import namespace="885a11f7-bdd5-417a-a316-2f3c25514353"/>
    <xsd:import namespace="95b02644-a7f3-44f7-a126-e3b72cbaff9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5a11f7-bdd5-417a-a316-2f3c2551435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02644-a7f3-44f7-a126-e3b72cbaff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9EAE03-56A9-427C-BDBA-854C1367FDE0}"/>
</file>

<file path=customXml/itemProps2.xml><?xml version="1.0" encoding="utf-8"?>
<ds:datastoreItem xmlns:ds="http://schemas.openxmlformats.org/officeDocument/2006/customXml" ds:itemID="{ED31076A-9E42-4417-AE08-2C0CDA1C1D33}"/>
</file>

<file path=customXml/itemProps3.xml><?xml version="1.0" encoding="utf-8"?>
<ds:datastoreItem xmlns:ds="http://schemas.openxmlformats.org/officeDocument/2006/customXml" ds:itemID="{BD2FD85F-6E19-490B-BF8D-C150AB6560C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12882</TotalTime>
  <Words>1431</Words>
  <Application>Microsoft Office PowerPoint</Application>
  <PresentationFormat>On-screen Show (4:3)</PresentationFormat>
  <Paragraphs>246</Paragraphs>
  <Slides>34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Courier New</vt:lpstr>
      <vt:lpstr>Times New Roman</vt:lpstr>
      <vt:lpstr>Verdana</vt:lpstr>
      <vt:lpstr>Custom Design</vt:lpstr>
      <vt:lpstr>Learning Resources </vt:lpstr>
      <vt:lpstr>Mobile Application</vt:lpstr>
      <vt:lpstr>Resources</vt:lpstr>
      <vt:lpstr>Go To Class: Canvas</vt:lpstr>
      <vt:lpstr>Go To Class: Canvas</vt:lpstr>
      <vt:lpstr>CANVAS</vt:lpstr>
      <vt:lpstr>CANVAS</vt:lpstr>
      <vt:lpstr>Going Into A Course:</vt:lpstr>
      <vt:lpstr>CANVAS</vt:lpstr>
      <vt:lpstr>Canvas Resources</vt:lpstr>
      <vt:lpstr>Canvas Resources</vt:lpstr>
      <vt:lpstr>Canvas Resources</vt:lpstr>
      <vt:lpstr>Course Information: Modules - VIP!</vt:lpstr>
      <vt:lpstr>Help – Student Resource Center</vt:lpstr>
      <vt:lpstr>R2 Digital Library</vt:lpstr>
      <vt:lpstr>NetAnatomy</vt:lpstr>
      <vt:lpstr>Thieme Teaching Assistant</vt:lpstr>
      <vt:lpstr>Biomedical &amp; Life Sciences</vt:lpstr>
      <vt:lpstr>Clinical Pharmacology</vt:lpstr>
      <vt:lpstr>Micromedex</vt:lpstr>
      <vt:lpstr>PubMed</vt:lpstr>
      <vt:lpstr>Science Online</vt:lpstr>
      <vt:lpstr>EBSCOhost Database &amp; Electronic Journals</vt:lpstr>
      <vt:lpstr>UpToDate</vt:lpstr>
      <vt:lpstr>USMLE Resource</vt:lpstr>
      <vt:lpstr>Ovid</vt:lpstr>
      <vt:lpstr>Aquifer</vt:lpstr>
      <vt:lpstr>APGO uWise</vt:lpstr>
      <vt:lpstr>Health Library</vt:lpstr>
      <vt:lpstr>ThePoint</vt:lpstr>
      <vt:lpstr>Access Medicine</vt:lpstr>
      <vt:lpstr>VitalSource</vt:lpstr>
      <vt:lpstr>E*Value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Chad Hornyak</dc:creator>
  <cp:lastModifiedBy>Leslie, Paul Henry</cp:lastModifiedBy>
  <cp:revision>311</cp:revision>
  <cp:lastPrinted>2017-08-21T18:50:56Z</cp:lastPrinted>
  <dcterms:created xsi:type="dcterms:W3CDTF">2015-07-30T13:40:35Z</dcterms:created>
  <dcterms:modified xsi:type="dcterms:W3CDTF">2019-06-27T17:19:45Z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0x0101008B2A667A0575844FBD5EB056C8E791E7</vt:lpwstr>
  </property>
</Properties>
</file>